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63" r:id="rId2"/>
    <p:sldId id="265" r:id="rId3"/>
    <p:sldId id="260" r:id="rId4"/>
    <p:sldId id="280" r:id="rId5"/>
    <p:sldId id="282" r:id="rId6"/>
    <p:sldId id="267" r:id="rId7"/>
    <p:sldId id="268" r:id="rId8"/>
    <p:sldId id="269" r:id="rId9"/>
    <p:sldId id="270" r:id="rId10"/>
    <p:sldId id="264" r:id="rId11"/>
    <p:sldId id="283" r:id="rId12"/>
    <p:sldId id="262" r:id="rId13"/>
    <p:sldId id="286" r:id="rId14"/>
    <p:sldId id="274" r:id="rId15"/>
    <p:sldId id="276" r:id="rId16"/>
    <p:sldId id="272" r:id="rId17"/>
    <p:sldId id="266"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ana marins" initials="lm" lastIdx="8" clrIdx="0">
    <p:extLst>
      <p:ext uri="{19B8F6BF-5375-455C-9EA6-DF929625EA0E}">
        <p15:presenceInfo xmlns:p15="http://schemas.microsoft.com/office/powerpoint/2012/main" userId="5ed68b19f4922f75" providerId="Windows Live"/>
      </p:ext>
    </p:extLst>
  </p:cmAuthor>
  <p:cmAuthor id="2" name="Beatriz" initials="BG" lastIdx="14" clrIdx="1">
    <p:extLst>
      <p:ext uri="{19B8F6BF-5375-455C-9EA6-DF929625EA0E}">
        <p15:presenceInfo xmlns:p15="http://schemas.microsoft.com/office/powerpoint/2012/main" userId="Beatriz" providerId="None"/>
      </p:ext>
    </p:extLst>
  </p:cmAuthor>
  <p:cmAuthor id="3" name="Iuri Leite" initials="IL" lastIdx="1" clrIdx="2">
    <p:extLst>
      <p:ext uri="{19B8F6BF-5375-455C-9EA6-DF929625EA0E}">
        <p15:presenceInfo xmlns:p15="http://schemas.microsoft.com/office/powerpoint/2012/main" userId="S-1-5-21-1000898871-2409601086-2196204329-86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8" autoAdjust="0"/>
    <p:restoredTop sz="94660"/>
  </p:normalViewPr>
  <p:slideViewPr>
    <p:cSldViewPr snapToGrid="0" snapToObjects="1">
      <p:cViewPr varScale="1">
        <p:scale>
          <a:sx n="90" d="100"/>
          <a:sy n="90" d="100"/>
        </p:scale>
        <p:origin x="1152" y="67"/>
      </p:cViewPr>
      <p:guideLst>
        <p:guide orient="horz" pos="2160"/>
        <p:guide pos="2880"/>
      </p:guideLst>
    </p:cSldViewPr>
  </p:slideViewPr>
  <p:notesTextViewPr>
    <p:cViewPr>
      <p:scale>
        <a:sx n="100" d="100"/>
        <a:sy n="100" d="100"/>
      </p:scale>
      <p:origin x="0" y="0"/>
    </p:cViewPr>
  </p:notesTextViewPr>
  <p:sorterViewPr>
    <p:cViewPr>
      <p:scale>
        <a:sx n="131" d="100"/>
        <a:sy n="131" d="100"/>
      </p:scale>
      <p:origin x="0" y="-1944"/>
    </p:cViewPr>
  </p:sorterViewPr>
  <p:notesViewPr>
    <p:cSldViewPr snapToGrid="0" snapToObjects="1">
      <p:cViewPr varScale="1">
        <p:scale>
          <a:sx n="69" d="100"/>
          <a:sy n="69" d="100"/>
        </p:scale>
        <p:origin x="-2568" y="-12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19/07/2018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‹nº›</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C2EDE3D-9025-4F26-96BB-81963258CD46}" type="datetimeFigureOut">
              <a:rPr lang="pt-BR" smtClean="0"/>
              <a:t>19/07/2018</a:t>
            </a:fld>
            <a:endParaRPr lang="pt-BR"/>
          </a:p>
        </p:txBody>
      </p:sp>
      <p:sp>
        <p:nvSpPr>
          <p:cNvPr id="4" name="Espaço Reservado para Imagem de Slide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1FAFE29-2ADB-4F1D-AD3D-D1848281EE48}" type="slidenum">
              <a:rPr lang="pt-BR" smtClean="0"/>
              <a:t>‹nº›</a:t>
            </a:fld>
            <a:endParaRPr lang="pt-BR"/>
          </a:p>
        </p:txBody>
      </p:sp>
    </p:spTree>
    <p:extLst>
      <p:ext uri="{BB962C8B-B14F-4D97-AF65-F5344CB8AC3E}">
        <p14:creationId xmlns:p14="http://schemas.microsoft.com/office/powerpoint/2010/main" val="324986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1FAFE29-2ADB-4F1D-AD3D-D1848281EE48}" type="slidenum">
              <a:rPr lang="pt-BR" smtClean="0"/>
              <a:t>3</a:t>
            </a:fld>
            <a:endParaRPr lang="pt-BR"/>
          </a:p>
        </p:txBody>
      </p:sp>
    </p:spTree>
    <p:extLst>
      <p:ext uri="{BB962C8B-B14F-4D97-AF65-F5344CB8AC3E}">
        <p14:creationId xmlns:p14="http://schemas.microsoft.com/office/powerpoint/2010/main" val="90418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receiver operating characteristic (ROC) curve and the area under the curve (AUC) is an effective measure of accuracy, which plays a central role in evaluating diagnostic ability of tests to discriminate the true state of subjects.</a:t>
            </a:r>
            <a:endParaRPr lang="pt-BR" sz="1200" kern="1200" dirty="0">
              <a:solidFill>
                <a:schemeClr val="tx1"/>
              </a:solidFill>
              <a:effectLst/>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C1FAFE29-2ADB-4F1D-AD3D-D1848281EE48}" type="slidenum">
              <a:rPr lang="pt-BR" smtClean="0"/>
              <a:t>10</a:t>
            </a:fld>
            <a:endParaRPr lang="pt-BR"/>
          </a:p>
        </p:txBody>
      </p:sp>
    </p:spTree>
    <p:extLst>
      <p:ext uri="{BB962C8B-B14F-4D97-AF65-F5344CB8AC3E}">
        <p14:creationId xmlns:p14="http://schemas.microsoft.com/office/powerpoint/2010/main" val="42180608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13" y="1843805"/>
            <a:ext cx="8105775" cy="2662481"/>
          </a:xfrm>
          <a:prstGeom prst="rect">
            <a:avLst/>
          </a:prstGeom>
        </p:spPr>
      </p:pic>
      <p:grpSp>
        <p:nvGrpSpPr>
          <p:cNvPr id="4" name="Group 3"/>
          <p:cNvGrpSpPr/>
          <p:nvPr userDrawn="1"/>
        </p:nvGrpSpPr>
        <p:grpSpPr>
          <a:xfrm>
            <a:off x="1647825" y="6035773"/>
            <a:ext cx="7727992" cy="454358"/>
            <a:chOff x="1647825" y="6035773"/>
            <a:chExt cx="7727992" cy="454358"/>
          </a:xfrm>
        </p:grpSpPr>
        <p:sp>
          <p:nvSpPr>
            <p:cNvPr id="2" name="TextBox 1"/>
            <p:cNvSpPr txBox="1"/>
            <p:nvPr userDrawn="1"/>
          </p:nvSpPr>
          <p:spPr>
            <a:xfrm>
              <a:off x="2108242" y="6077480"/>
              <a:ext cx="7267575" cy="369332"/>
            </a:xfrm>
            <a:prstGeom prst="rect">
              <a:avLst/>
            </a:prstGeom>
            <a:noFill/>
          </p:spPr>
          <p:txBody>
            <a:bodyPr wrap="square" rtlCol="0">
              <a:spAutoFit/>
            </a:bodyPr>
            <a:lstStyle/>
            <a:p>
              <a:pPr algn="l"/>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8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8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8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47825" y="6035773"/>
              <a:ext cx="460417" cy="454358"/>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562844" y="1600201"/>
            <a:ext cx="8018313"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047" y="6359567"/>
            <a:ext cx="1066968" cy="354242"/>
          </a:xfrm>
          <a:prstGeom prst="rect">
            <a:avLst/>
          </a:prstGeom>
        </p:spPr>
      </p:pic>
      <p:grpSp>
        <p:nvGrpSpPr>
          <p:cNvPr id="4" name="Group 3"/>
          <p:cNvGrpSpPr/>
          <p:nvPr userDrawn="1"/>
        </p:nvGrpSpPr>
        <p:grpSpPr>
          <a:xfrm>
            <a:off x="562844" y="6370078"/>
            <a:ext cx="6789798" cy="333221"/>
            <a:chOff x="562844" y="6370078"/>
            <a:chExt cx="6789798" cy="333221"/>
          </a:xfrm>
        </p:grpSpPr>
        <p:sp>
          <p:nvSpPr>
            <p:cNvPr id="8" name="TextBox 7"/>
            <p:cNvSpPr txBox="1"/>
            <p:nvPr userDrawn="1"/>
          </p:nvSpPr>
          <p:spPr>
            <a:xfrm>
              <a:off x="844967" y="6382800"/>
              <a:ext cx="6507675"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0078"/>
              <a:ext cx="337665" cy="333221"/>
            </a:xfrm>
            <a:prstGeom prst="rect">
              <a:avLst/>
            </a:prstGeom>
          </p:spPr>
        </p:pic>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3298" y="6356704"/>
            <a:ext cx="1078471" cy="358060"/>
          </a:xfrm>
          <a:prstGeom prst="rect">
            <a:avLst/>
          </a:prstGeom>
        </p:spPr>
      </p:pic>
      <p:grpSp>
        <p:nvGrpSpPr>
          <p:cNvPr id="4" name="Group 3"/>
          <p:cNvGrpSpPr/>
          <p:nvPr userDrawn="1"/>
        </p:nvGrpSpPr>
        <p:grpSpPr>
          <a:xfrm>
            <a:off x="446359" y="6369124"/>
            <a:ext cx="6919640" cy="333221"/>
            <a:chOff x="446359" y="6369124"/>
            <a:chExt cx="6919640" cy="333221"/>
          </a:xfrm>
        </p:grpSpPr>
        <p:sp>
          <p:nvSpPr>
            <p:cNvPr id="7" name="TextBox 6"/>
            <p:cNvSpPr txBox="1"/>
            <p:nvPr userDrawn="1"/>
          </p:nvSpPr>
          <p:spPr>
            <a:xfrm>
              <a:off x="728482" y="6381846"/>
              <a:ext cx="6637517"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6359" y="6369124"/>
              <a:ext cx="337665" cy="333221"/>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rgbClr val="0099D2"/>
                </a:solidFill>
                <a:latin typeface="Raleway" panose="020B0503030101060003"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ED1C24"/>
                </a:solidFill>
                <a:latin typeface="Raleway" panose="020B05030301010600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588" y="343814"/>
            <a:ext cx="4112824" cy="1350927"/>
          </a:xfrm>
          <a:prstGeom prst="rect">
            <a:avLst/>
          </a:prstGeom>
        </p:spPr>
      </p:pic>
      <p:grpSp>
        <p:nvGrpSpPr>
          <p:cNvPr id="4" name="Group 3"/>
          <p:cNvGrpSpPr/>
          <p:nvPr userDrawn="1"/>
        </p:nvGrpSpPr>
        <p:grpSpPr>
          <a:xfrm>
            <a:off x="2186377" y="6447071"/>
            <a:ext cx="6551223" cy="333673"/>
            <a:chOff x="3209637" y="6447071"/>
            <a:chExt cx="6551223" cy="333673"/>
          </a:xfrm>
        </p:grpSpPr>
        <p:sp>
          <p:nvSpPr>
            <p:cNvPr id="10" name="TextBox 9"/>
            <p:cNvSpPr txBox="1"/>
            <p:nvPr userDrawn="1"/>
          </p:nvSpPr>
          <p:spPr>
            <a:xfrm>
              <a:off x="3491760" y="6447071"/>
              <a:ext cx="626910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baseline="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9637" y="6447523"/>
              <a:ext cx="337665" cy="333221"/>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860" y="274639"/>
            <a:ext cx="8018280"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562860" y="1600201"/>
            <a:ext cx="8018280" cy="4525963"/>
          </a:xfrm>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3"/>
            <a:ext cx="1078471" cy="358060"/>
          </a:xfrm>
          <a:prstGeom prst="rect">
            <a:avLst/>
          </a:prstGeom>
        </p:spPr>
      </p:pic>
      <p:grpSp>
        <p:nvGrpSpPr>
          <p:cNvPr id="4" name="Group 3"/>
          <p:cNvGrpSpPr/>
          <p:nvPr userDrawn="1"/>
        </p:nvGrpSpPr>
        <p:grpSpPr>
          <a:xfrm>
            <a:off x="562860" y="6372783"/>
            <a:ext cx="6999083" cy="333221"/>
            <a:chOff x="562860" y="6372783"/>
            <a:chExt cx="6999083" cy="333221"/>
          </a:xfrm>
        </p:grpSpPr>
        <p:sp>
          <p:nvSpPr>
            <p:cNvPr id="7" name="TextBox 6"/>
            <p:cNvSpPr txBox="1"/>
            <p:nvPr userDrawn="1"/>
          </p:nvSpPr>
          <p:spPr>
            <a:xfrm>
              <a:off x="844984" y="6385505"/>
              <a:ext cx="6716959" cy="307777"/>
            </a:xfrm>
            <a:prstGeom prst="rect">
              <a:avLst/>
            </a:prstGeom>
            <a:noFill/>
          </p:spPr>
          <p:txBody>
            <a:bodyPr wrap="square" rtlCol="0">
              <a:spAutoFit/>
            </a:bodyPr>
            <a:lstStyle/>
            <a:p>
              <a:pPr algn="l"/>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FF0000"/>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60" y="6372783"/>
              <a:ext cx="337665" cy="333221"/>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772400" cy="1362075"/>
          </a:xfrm>
        </p:spPr>
        <p:txBody>
          <a:bodyPr anchor="t"/>
          <a:lstStyle>
            <a:lvl1pPr algn="l">
              <a:defRPr sz="4000" b="1" cap="all">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3"/>
            <a:ext cx="7772400" cy="1500187"/>
          </a:xfrm>
        </p:spPr>
        <p:txBody>
          <a:bodyPr anchor="b"/>
          <a:lstStyle>
            <a:lvl1pPr marL="0" indent="0">
              <a:buNone/>
              <a:defRPr sz="2000">
                <a:solidFill>
                  <a:srgbClr val="ED1C24"/>
                </a:solidFill>
                <a:latin typeface="Raleway" panose="020B05030301010600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4" name="Group 3"/>
          <p:cNvGrpSpPr/>
          <p:nvPr userDrawn="1"/>
        </p:nvGrpSpPr>
        <p:grpSpPr>
          <a:xfrm>
            <a:off x="685800" y="6369124"/>
            <a:ext cx="6948714" cy="333221"/>
            <a:chOff x="685800" y="6369124"/>
            <a:chExt cx="6948714" cy="333221"/>
          </a:xfrm>
        </p:grpSpPr>
        <p:sp>
          <p:nvSpPr>
            <p:cNvPr id="10" name="TextBox 9"/>
            <p:cNvSpPr txBox="1"/>
            <p:nvPr userDrawn="1"/>
          </p:nvSpPr>
          <p:spPr>
            <a:xfrm>
              <a:off x="967924" y="6381846"/>
              <a:ext cx="666659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6369124"/>
              <a:ext cx="337665" cy="333221"/>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97" y="274639"/>
            <a:ext cx="8298205"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sz="half" idx="1"/>
          </p:nvPr>
        </p:nvSpPr>
        <p:spPr>
          <a:xfrm>
            <a:off x="422897" y="1600201"/>
            <a:ext cx="3836708"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2502" y="1600201"/>
            <a:ext cx="4038600"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422897" y="6369124"/>
            <a:ext cx="7269674" cy="333221"/>
            <a:chOff x="422897" y="6369124"/>
            <a:chExt cx="7269674" cy="333221"/>
          </a:xfrm>
        </p:grpSpPr>
        <p:sp>
          <p:nvSpPr>
            <p:cNvPr id="9" name="TextBox 8"/>
            <p:cNvSpPr txBox="1"/>
            <p:nvPr userDrawn="1"/>
          </p:nvSpPr>
          <p:spPr>
            <a:xfrm>
              <a:off x="705021" y="6381846"/>
              <a:ext cx="698755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897" y="6369124"/>
              <a:ext cx="337665" cy="333221"/>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sp>
        <p:nvSpPr>
          <p:cNvPr id="3" name="Text Placeholder 2"/>
          <p:cNvSpPr>
            <a:spLocks noGrp="1"/>
          </p:cNvSpPr>
          <p:nvPr>
            <p:ph type="body" idx="1"/>
          </p:nvPr>
        </p:nvSpPr>
        <p:spPr>
          <a:xfrm>
            <a:off x="568241" y="1535113"/>
            <a:ext cx="38382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68241" y="2174875"/>
            <a:ext cx="3838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39382"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53938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7" name="Group 6"/>
          <p:cNvGrpSpPr/>
          <p:nvPr userDrawn="1"/>
        </p:nvGrpSpPr>
        <p:grpSpPr>
          <a:xfrm>
            <a:off x="562844" y="6372781"/>
            <a:ext cx="7107956" cy="333221"/>
            <a:chOff x="562844" y="6372781"/>
            <a:chExt cx="7107956" cy="333221"/>
          </a:xfrm>
        </p:grpSpPr>
        <p:sp>
          <p:nvSpPr>
            <p:cNvPr id="12" name="TextBox 11"/>
            <p:cNvSpPr txBox="1"/>
            <p:nvPr userDrawn="1"/>
          </p:nvSpPr>
          <p:spPr>
            <a:xfrm>
              <a:off x="844968" y="6385503"/>
              <a:ext cx="6825832"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2781"/>
              <a:ext cx="337665" cy="333221"/>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3" name="Group 2"/>
          <p:cNvGrpSpPr/>
          <p:nvPr userDrawn="1"/>
        </p:nvGrpSpPr>
        <p:grpSpPr>
          <a:xfrm>
            <a:off x="510887" y="6372781"/>
            <a:ext cx="7130884" cy="333221"/>
            <a:chOff x="510887" y="6372781"/>
            <a:chExt cx="7130884" cy="333221"/>
          </a:xfrm>
        </p:grpSpPr>
        <p:sp>
          <p:nvSpPr>
            <p:cNvPr id="9" name="TextBox 8"/>
            <p:cNvSpPr txBox="1"/>
            <p:nvPr userDrawn="1"/>
          </p:nvSpPr>
          <p:spPr>
            <a:xfrm>
              <a:off x="793011" y="6385503"/>
              <a:ext cx="6848760"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887" y="6372781"/>
              <a:ext cx="337665" cy="33322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973" y="273049"/>
            <a:ext cx="2797026" cy="1162051"/>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Content Placeholder 2"/>
          <p:cNvSpPr>
            <a:spLocks noGrp="1"/>
          </p:cNvSpPr>
          <p:nvPr>
            <p:ph idx="1"/>
          </p:nvPr>
        </p:nvSpPr>
        <p:spPr>
          <a:xfrm>
            <a:off x="3504503" y="273052"/>
            <a:ext cx="5111750" cy="5853113"/>
          </a:xfrm>
        </p:spPr>
        <p:txBody>
          <a:bodyPr/>
          <a:lstStyle>
            <a:lvl1pPr>
              <a:defRPr sz="3200">
                <a:latin typeface="Raleway" panose="020B0503030101060003" pitchFamily="34" charset="0"/>
              </a:defRPr>
            </a:lvl1pPr>
            <a:lvl2pPr>
              <a:defRPr sz="2800">
                <a:latin typeface="Raleway" panose="020B0503030101060003" pitchFamily="34" charset="0"/>
              </a:defRPr>
            </a:lvl2pPr>
            <a:lvl3pPr>
              <a:defRPr sz="2400">
                <a:latin typeface="Raleway" panose="020B0503030101060003" pitchFamily="34" charset="0"/>
              </a:defRPr>
            </a:lvl3pPr>
            <a:lvl4pPr>
              <a:defRPr sz="2000">
                <a:latin typeface="Raleway" panose="020B0503030101060003" pitchFamily="34" charset="0"/>
              </a:defRPr>
            </a:lvl4pPr>
            <a:lvl5pPr>
              <a:defRPr sz="2000">
                <a:latin typeface="Raleway" panose="020B05030301010600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7973" y="1435102"/>
            <a:ext cx="2797026" cy="46910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563366" y="6369124"/>
            <a:ext cx="7129204" cy="333221"/>
            <a:chOff x="563366" y="6369124"/>
            <a:chExt cx="7129204" cy="333221"/>
          </a:xfrm>
        </p:grpSpPr>
        <p:sp>
          <p:nvSpPr>
            <p:cNvPr id="11" name="TextBox 10"/>
            <p:cNvSpPr txBox="1"/>
            <p:nvPr userDrawn="1"/>
          </p:nvSpPr>
          <p:spPr>
            <a:xfrm>
              <a:off x="845489" y="6381846"/>
              <a:ext cx="6847081"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366" y="6369124"/>
              <a:ext cx="337665" cy="333221"/>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9"/>
          </a:xfrm>
        </p:spPr>
        <p:txBody>
          <a:bodyPr anchor="b"/>
          <a:lstStyle>
            <a:lvl1pPr algn="l">
              <a:defRPr sz="2000" b="1">
                <a:solidFill>
                  <a:srgbClr val="0099D2"/>
                </a:solidFill>
                <a:latin typeface="Raleway" panose="020B0503030101060003" pitchFamily="34" charset="0"/>
              </a:defRPr>
            </a:lvl1pPr>
          </a:lstStyle>
          <a:p>
            <a:r>
              <a:rPr lang="en-US" dirty="0"/>
              <a:t>Click to edit Master title style</a:t>
            </a:r>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828800" y="5367338"/>
            <a:ext cx="54864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866487" y="6369124"/>
            <a:ext cx="6251203"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0099D2"/>
          </a:solidFill>
          <a:latin typeface="Raleway" panose="020B0503030101060003"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anose="020F050202020403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anose="020F050202020403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www.clinicaloptions.com/oncology" TargetMode="External"/><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38" y="1158938"/>
            <a:ext cx="8390709" cy="1143000"/>
          </a:xfrm>
        </p:spPr>
        <p:txBody>
          <a:bodyPr>
            <a:noAutofit/>
          </a:bodyPr>
          <a:lstStyle/>
          <a:p>
            <a:pPr algn="just"/>
            <a:r>
              <a:rPr lang="en-US" sz="3200" dirty="0"/>
              <a:t>Comparison of measures of adherence to HIV pre-exposure prophylaxis (</a:t>
            </a:r>
            <a:r>
              <a:rPr lang="en-US" sz="3200" dirty="0" err="1"/>
              <a:t>PrEP</a:t>
            </a:r>
            <a:r>
              <a:rPr lang="en-US" sz="3200" dirty="0"/>
              <a:t>) among men who have sex with men (MSM) and transgender women (TGW): results from the </a:t>
            </a:r>
            <a:r>
              <a:rPr lang="en-US" sz="3200" dirty="0" err="1"/>
              <a:t>PrEP</a:t>
            </a:r>
            <a:r>
              <a:rPr lang="en-US" sz="3200" dirty="0"/>
              <a:t> </a:t>
            </a:r>
            <a:r>
              <a:rPr lang="en-US" sz="3200" dirty="0" err="1"/>
              <a:t>Brasil</a:t>
            </a:r>
            <a:r>
              <a:rPr lang="en-US" sz="3200" dirty="0"/>
              <a:t> study (</a:t>
            </a:r>
            <a:r>
              <a:rPr lang="pt-BR" sz="3200" dirty="0"/>
              <a:t>TUAC0303)</a:t>
            </a:r>
            <a:endParaRPr lang="en-US" sz="3200" dirty="0"/>
          </a:p>
        </p:txBody>
      </p:sp>
      <p:sp>
        <p:nvSpPr>
          <p:cNvPr id="3" name="Content Placeholder 2"/>
          <p:cNvSpPr>
            <a:spLocks noGrp="1"/>
          </p:cNvSpPr>
          <p:nvPr>
            <p:ph idx="1"/>
          </p:nvPr>
        </p:nvSpPr>
        <p:spPr>
          <a:xfrm>
            <a:off x="651230" y="3326363"/>
            <a:ext cx="8229600" cy="4525963"/>
          </a:xfrm>
        </p:spPr>
        <p:txBody>
          <a:bodyPr>
            <a:normAutofit/>
          </a:bodyPr>
          <a:lstStyle/>
          <a:p>
            <a:pPr marL="0" indent="0" algn="just">
              <a:buNone/>
            </a:pPr>
            <a:r>
              <a:rPr lang="pt-BR" sz="2800" dirty="0"/>
              <a:t>Luana M.S. Marins, Thiago S. Torres, Iuri da C. leite, Ronaldo I. Moreira, Brenda Hoagland, </a:t>
            </a:r>
            <a:r>
              <a:rPr lang="pt-BR" sz="2800" dirty="0" err="1"/>
              <a:t>Esper</a:t>
            </a:r>
            <a:r>
              <a:rPr lang="pt-BR" sz="2800" dirty="0"/>
              <a:t> G. Kallas, José Valdez Madruga, Peter L. Anderson, Albert Y. Liu, Beatriz </a:t>
            </a:r>
            <a:r>
              <a:rPr lang="pt-BR" sz="2800" dirty="0" err="1"/>
              <a:t>Grinsztejn</a:t>
            </a:r>
            <a:r>
              <a:rPr lang="pt-BR" sz="2800" dirty="0"/>
              <a:t>, </a:t>
            </a:r>
            <a:r>
              <a:rPr lang="pt-BR" sz="2800" dirty="0" err="1"/>
              <a:t>Valdilea</a:t>
            </a:r>
            <a:r>
              <a:rPr lang="pt-BR" sz="2800" dirty="0"/>
              <a:t> G Veloso</a:t>
            </a:r>
          </a:p>
          <a:p>
            <a:pPr marL="0" indent="0">
              <a:buNone/>
            </a:pPr>
            <a:endParaRPr lang="en-US" sz="2800" dirty="0"/>
          </a:p>
        </p:txBody>
      </p:sp>
      <p:sp>
        <p:nvSpPr>
          <p:cNvPr id="4" name="Retângulo 3"/>
          <p:cNvSpPr/>
          <p:nvPr/>
        </p:nvSpPr>
        <p:spPr>
          <a:xfrm>
            <a:off x="3456726" y="5795092"/>
            <a:ext cx="2230547" cy="369332"/>
          </a:xfrm>
          <a:prstGeom prst="rect">
            <a:avLst/>
          </a:prstGeom>
        </p:spPr>
        <p:txBody>
          <a:bodyPr wrap="none">
            <a:spAutoFit/>
          </a:bodyPr>
          <a:lstStyle/>
          <a:p>
            <a:r>
              <a:rPr lang="pt-BR" b="1" dirty="0" err="1"/>
              <a:t>Tuesday</a:t>
            </a:r>
            <a:r>
              <a:rPr lang="pt-BR" b="1" dirty="0"/>
              <a:t>, 24 July 2018</a:t>
            </a:r>
            <a:endParaRPr lang="en-US" dirty="0"/>
          </a:p>
        </p:txBody>
      </p:sp>
    </p:spTree>
    <p:extLst>
      <p:ext uri="{BB962C8B-B14F-4D97-AF65-F5344CB8AC3E}">
        <p14:creationId xmlns:p14="http://schemas.microsoft.com/office/powerpoint/2010/main" val="409367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i="1" dirty="0"/>
              <a:t>Statistical Analyses</a:t>
            </a:r>
            <a:br>
              <a:rPr lang="pt-BR" dirty="0"/>
            </a:br>
            <a:endParaRPr lang="pt-BR" dirty="0"/>
          </a:p>
        </p:txBody>
      </p:sp>
      <p:sp>
        <p:nvSpPr>
          <p:cNvPr id="3" name="Espaço Reservado para Conteúdo 2"/>
          <p:cNvSpPr>
            <a:spLocks noGrp="1"/>
          </p:cNvSpPr>
          <p:nvPr>
            <p:ph idx="1"/>
          </p:nvPr>
        </p:nvSpPr>
        <p:spPr>
          <a:xfrm>
            <a:off x="457200" y="1016423"/>
            <a:ext cx="8229600" cy="4693912"/>
          </a:xfrm>
        </p:spPr>
        <p:txBody>
          <a:bodyPr vert="horz" lIns="91440" tIns="45720" rIns="91440" bIns="45720" rtlCol="0">
            <a:normAutofit fontScale="92500"/>
          </a:bodyPr>
          <a:lstStyle/>
          <a:p>
            <a:endParaRPr lang="en-US" dirty="0"/>
          </a:p>
          <a:p>
            <a:r>
              <a:rPr lang="en-US" sz="3000" dirty="0"/>
              <a:t>Areas under the ROC curve (AUC) </a:t>
            </a:r>
            <a:r>
              <a:rPr lang="pt-BR" sz="3000" dirty="0">
                <a:solidFill>
                  <a:schemeClr val="tx2">
                    <a:lumMod val="60000"/>
                    <a:lumOff val="40000"/>
                  </a:schemeClr>
                </a:solidFill>
                <a:latin typeface="Abadi" panose="020B0604020202020204" pitchFamily="34" charset="0"/>
              </a:rPr>
              <a:t>►</a:t>
            </a:r>
            <a:r>
              <a:rPr lang="en-US" sz="3000" dirty="0"/>
              <a:t>Measure of accuracy</a:t>
            </a:r>
          </a:p>
          <a:p>
            <a:endParaRPr lang="en-US" sz="1100" dirty="0"/>
          </a:p>
          <a:p>
            <a:r>
              <a:rPr lang="en-US" dirty="0"/>
              <a:t>Youden index and distance to corner </a:t>
            </a:r>
            <a:r>
              <a:rPr lang="pt-BR" dirty="0">
                <a:solidFill>
                  <a:schemeClr val="tx2">
                    <a:lumMod val="60000"/>
                    <a:lumOff val="40000"/>
                  </a:schemeClr>
                </a:solidFill>
                <a:latin typeface="Abadi" panose="020B0604020202020204" pitchFamily="34" charset="0"/>
              </a:rPr>
              <a:t>► </a:t>
            </a:r>
            <a:r>
              <a:rPr lang="en-US" dirty="0"/>
              <a:t>Optimal cut off  </a:t>
            </a:r>
          </a:p>
          <a:p>
            <a:pPr algn="just"/>
            <a:endParaRPr lang="en-US" sz="1100" dirty="0"/>
          </a:p>
          <a:p>
            <a:r>
              <a:rPr lang="en-US" dirty="0"/>
              <a:t>PPV/ NPV </a:t>
            </a:r>
            <a:r>
              <a:rPr lang="pt-BR" dirty="0">
                <a:solidFill>
                  <a:schemeClr val="tx2">
                    <a:lumMod val="60000"/>
                    <a:lumOff val="40000"/>
                  </a:schemeClr>
                </a:solidFill>
                <a:latin typeface="Abadi" panose="020B0604020202020204" pitchFamily="34" charset="0"/>
              </a:rPr>
              <a:t>►</a:t>
            </a:r>
            <a:r>
              <a:rPr lang="en-US" dirty="0"/>
              <a:t>Concordance between measures</a:t>
            </a:r>
          </a:p>
          <a:p>
            <a:endParaRPr lang="en-US" sz="1100" dirty="0"/>
          </a:p>
          <a:p>
            <a:r>
              <a:rPr lang="en-US" dirty="0"/>
              <a:t>DeLong test </a:t>
            </a:r>
            <a:r>
              <a:rPr lang="pt-BR" dirty="0">
                <a:solidFill>
                  <a:schemeClr val="tx2">
                    <a:lumMod val="60000"/>
                    <a:lumOff val="40000"/>
                  </a:schemeClr>
                </a:solidFill>
                <a:latin typeface="Abadi" panose="020B0604020202020204" pitchFamily="34" charset="0"/>
              </a:rPr>
              <a:t>►</a:t>
            </a:r>
            <a:r>
              <a:rPr lang="en-US" dirty="0"/>
              <a:t>Verify whether the curves are different from each other.</a:t>
            </a:r>
          </a:p>
          <a:p>
            <a:endParaRPr lang="pt-BR" dirty="0"/>
          </a:p>
        </p:txBody>
      </p:sp>
      <p:sp>
        <p:nvSpPr>
          <p:cNvPr id="4" name="Retângulo 3"/>
          <p:cNvSpPr/>
          <p:nvPr/>
        </p:nvSpPr>
        <p:spPr>
          <a:xfrm>
            <a:off x="569167" y="2551488"/>
            <a:ext cx="7194525" cy="646331"/>
          </a:xfrm>
          <a:prstGeom prst="rect">
            <a:avLst/>
          </a:prstGeom>
        </p:spPr>
        <p:txBody>
          <a:bodyPr wrap="square">
            <a:spAutoFit/>
          </a:bodyPr>
          <a:lstStyle/>
          <a:p>
            <a:br>
              <a:rPr lang="en-US" dirty="0"/>
            </a:br>
            <a:endParaRPr lang="pt-BR" dirty="0"/>
          </a:p>
        </p:txBody>
      </p:sp>
    </p:spTree>
    <p:extLst>
      <p:ext uri="{BB962C8B-B14F-4D97-AF65-F5344CB8AC3E}">
        <p14:creationId xmlns:p14="http://schemas.microsoft.com/office/powerpoint/2010/main" val="112862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0D0406-0819-4F33-9864-1F0E22A23070}"/>
              </a:ext>
            </a:extLst>
          </p:cNvPr>
          <p:cNvSpPr>
            <a:spLocks noGrp="1"/>
          </p:cNvSpPr>
          <p:nvPr>
            <p:ph type="title"/>
          </p:nvPr>
        </p:nvSpPr>
        <p:spPr>
          <a:xfrm>
            <a:off x="564204" y="20639"/>
            <a:ext cx="8229600" cy="1143000"/>
          </a:xfrm>
        </p:spPr>
        <p:txBody>
          <a:bodyPr/>
          <a:lstStyle/>
          <a:p>
            <a:r>
              <a:rPr lang="pt-BR" dirty="0" err="1"/>
              <a:t>Results</a:t>
            </a:r>
            <a:r>
              <a:rPr lang="pt-BR" dirty="0"/>
              <a:t> – </a:t>
            </a:r>
            <a:r>
              <a:rPr lang="pt-BR" dirty="0" err="1"/>
              <a:t>Adherence</a:t>
            </a:r>
            <a:r>
              <a:rPr lang="pt-BR" dirty="0"/>
              <a:t> </a:t>
            </a:r>
            <a:r>
              <a:rPr lang="pt-BR" dirty="0" err="1"/>
              <a:t>Measures</a:t>
            </a:r>
            <a:endParaRPr lang="pt-BR" dirty="0"/>
          </a:p>
        </p:txBody>
      </p:sp>
      <p:graphicFrame>
        <p:nvGraphicFramePr>
          <p:cNvPr id="4" name="Espaço Reservado para Conteúdo 3">
            <a:extLst>
              <a:ext uri="{FF2B5EF4-FFF2-40B4-BE49-F238E27FC236}">
                <a16:creationId xmlns:a16="http://schemas.microsoft.com/office/drawing/2014/main" id="{473C7A2E-B670-4AF7-9E19-E6ED097176E4}"/>
              </a:ext>
            </a:extLst>
          </p:cNvPr>
          <p:cNvGraphicFramePr>
            <a:graphicFrameLocks noGrp="1"/>
          </p:cNvGraphicFramePr>
          <p:nvPr>
            <p:ph idx="1"/>
            <p:extLst>
              <p:ext uri="{D42A27DB-BD31-4B8C-83A1-F6EECF244321}">
                <p14:modId xmlns:p14="http://schemas.microsoft.com/office/powerpoint/2010/main" val="2337884996"/>
              </p:ext>
            </p:extLst>
          </p:nvPr>
        </p:nvGraphicFramePr>
        <p:xfrm>
          <a:off x="504719" y="3624958"/>
          <a:ext cx="8336604" cy="2270118"/>
        </p:xfrm>
        <a:graphic>
          <a:graphicData uri="http://schemas.openxmlformats.org/drawingml/2006/table">
            <a:tbl>
              <a:tblPr firstRow="1" firstCol="1" bandRow="1">
                <a:tableStyleId>{5C22544A-7EE6-4342-B048-85BDC9FD1C3A}</a:tableStyleId>
              </a:tblPr>
              <a:tblGrid>
                <a:gridCol w="1778504">
                  <a:extLst>
                    <a:ext uri="{9D8B030D-6E8A-4147-A177-3AD203B41FA5}">
                      <a16:colId xmlns:a16="http://schemas.microsoft.com/office/drawing/2014/main" val="1825006574"/>
                    </a:ext>
                  </a:extLst>
                </a:gridCol>
                <a:gridCol w="1996746">
                  <a:extLst>
                    <a:ext uri="{9D8B030D-6E8A-4147-A177-3AD203B41FA5}">
                      <a16:colId xmlns:a16="http://schemas.microsoft.com/office/drawing/2014/main" val="1896092241"/>
                    </a:ext>
                  </a:extLst>
                </a:gridCol>
                <a:gridCol w="2176985">
                  <a:extLst>
                    <a:ext uri="{9D8B030D-6E8A-4147-A177-3AD203B41FA5}">
                      <a16:colId xmlns:a16="http://schemas.microsoft.com/office/drawing/2014/main" val="1970911073"/>
                    </a:ext>
                  </a:extLst>
                </a:gridCol>
                <a:gridCol w="2384369">
                  <a:extLst>
                    <a:ext uri="{9D8B030D-6E8A-4147-A177-3AD203B41FA5}">
                      <a16:colId xmlns:a16="http://schemas.microsoft.com/office/drawing/2014/main" val="1015459073"/>
                    </a:ext>
                  </a:extLst>
                </a:gridCol>
              </a:tblGrid>
              <a:tr h="902050">
                <a:tc>
                  <a:txBody>
                    <a:bodyPr/>
                    <a:lstStyle/>
                    <a:p>
                      <a:endParaRPr lang="pt-BR" sz="2500" dirty="0">
                        <a:effectLst/>
                        <a:latin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720725" algn="l"/>
                        </a:tabLst>
                      </a:pPr>
                      <a:r>
                        <a:rPr lang="pt-BR" sz="2500" dirty="0">
                          <a:effectLst/>
                        </a:rPr>
                        <a:t>MPR </a:t>
                      </a:r>
                      <a:r>
                        <a:rPr lang="en-US" sz="2500" dirty="0">
                          <a:effectLst/>
                        </a:rPr>
                        <a:t>(n=375)</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136015" algn="r"/>
                        </a:tabLst>
                      </a:pPr>
                      <a:r>
                        <a:rPr lang="pt-BR" sz="2500" dirty="0" err="1">
                          <a:effectLst/>
                        </a:rPr>
                        <a:t>Pill</a:t>
                      </a:r>
                      <a:r>
                        <a:rPr lang="pt-BR" sz="2500" dirty="0">
                          <a:effectLst/>
                        </a:rPr>
                        <a:t> </a:t>
                      </a:r>
                      <a:r>
                        <a:rPr lang="pt-BR" sz="2500" dirty="0" err="1">
                          <a:effectLst/>
                        </a:rPr>
                        <a:t>count</a:t>
                      </a:r>
                      <a:r>
                        <a:rPr lang="pt-BR" sz="2500" dirty="0">
                          <a:effectLst/>
                        </a:rPr>
                        <a:t> </a:t>
                      </a:r>
                      <a:r>
                        <a:rPr lang="en-US" sz="2500" dirty="0">
                          <a:effectLst/>
                        </a:rPr>
                        <a:t>(n=333)</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t-BR" sz="2500" dirty="0">
                          <a:effectLst/>
                        </a:rPr>
                        <a:t>Self-</a:t>
                      </a:r>
                      <a:r>
                        <a:rPr lang="pt-BR" sz="2500" dirty="0" err="1">
                          <a:effectLst/>
                        </a:rPr>
                        <a:t>report</a:t>
                      </a:r>
                      <a:r>
                        <a:rPr lang="pt-BR" sz="2500" dirty="0">
                          <a:effectLst/>
                        </a:rPr>
                        <a:t> </a:t>
                      </a:r>
                      <a:r>
                        <a:rPr lang="en-US" sz="2500" dirty="0">
                          <a:effectLst/>
                        </a:rPr>
                        <a:t>(n=347)</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0700100"/>
                  </a:ext>
                </a:extLst>
              </a:tr>
              <a:tr h="1368068">
                <a:tc>
                  <a:txBody>
                    <a:bodyPr/>
                    <a:lstStyle/>
                    <a:p>
                      <a:pPr algn="ctr">
                        <a:lnSpc>
                          <a:spcPct val="115000"/>
                        </a:lnSpc>
                        <a:spcAft>
                          <a:spcPts val="0"/>
                        </a:spcAft>
                      </a:pPr>
                      <a:r>
                        <a:rPr lang="pt-BR" sz="2500" dirty="0" err="1">
                          <a:effectLst/>
                        </a:rPr>
                        <a:t>Median</a:t>
                      </a:r>
                      <a:r>
                        <a:rPr lang="pt-BR" sz="2500" dirty="0">
                          <a:effectLst/>
                        </a:rPr>
                        <a:t> </a:t>
                      </a:r>
                      <a:r>
                        <a:rPr lang="pt-BR" sz="2500" dirty="0" err="1">
                          <a:effectLst/>
                        </a:rPr>
                        <a:t>adherence</a:t>
                      </a:r>
                      <a:r>
                        <a:rPr lang="pt-BR" sz="2500" dirty="0">
                          <a:effectLst/>
                        </a:rPr>
                        <a:t> (IQR)</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500" dirty="0">
                          <a:effectLst/>
                        </a:rPr>
                        <a:t>1.1 </a:t>
                      </a:r>
                    </a:p>
                    <a:p>
                      <a:pPr algn="ctr">
                        <a:lnSpc>
                          <a:spcPct val="115000"/>
                        </a:lnSpc>
                        <a:spcAft>
                          <a:spcPts val="0"/>
                        </a:spcAft>
                      </a:pPr>
                      <a:r>
                        <a:rPr lang="en-US" sz="2500" dirty="0">
                          <a:effectLst/>
                        </a:rPr>
                        <a:t>(0.98-1.3)</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500" dirty="0">
                          <a:effectLst/>
                        </a:rPr>
                        <a:t>97.1</a:t>
                      </a:r>
                    </a:p>
                    <a:p>
                      <a:pPr algn="ctr">
                        <a:lnSpc>
                          <a:spcPct val="115000"/>
                        </a:lnSpc>
                        <a:spcAft>
                          <a:spcPts val="0"/>
                        </a:spcAft>
                      </a:pPr>
                      <a:r>
                        <a:rPr lang="en-US" sz="2500" dirty="0">
                          <a:effectLst/>
                        </a:rPr>
                        <a:t>(88.89-100.0)</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500" dirty="0">
                          <a:effectLst/>
                        </a:rPr>
                        <a:t>100.0</a:t>
                      </a:r>
                    </a:p>
                    <a:p>
                      <a:pPr algn="ctr">
                        <a:lnSpc>
                          <a:spcPct val="115000"/>
                        </a:lnSpc>
                        <a:spcAft>
                          <a:spcPts val="0"/>
                        </a:spcAft>
                      </a:pPr>
                      <a:r>
                        <a:rPr lang="en-US" sz="2500" dirty="0">
                          <a:effectLst/>
                        </a:rPr>
                        <a:t>(93.3-100.0)</a:t>
                      </a:r>
                      <a:endParaRPr lang="pt-BR" sz="25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4308632"/>
                  </a:ext>
                </a:extLst>
              </a:tr>
            </a:tbl>
          </a:graphicData>
        </a:graphic>
      </p:graphicFrame>
      <p:sp>
        <p:nvSpPr>
          <p:cNvPr id="3" name="Retângulo 2">
            <a:extLst>
              <a:ext uri="{FF2B5EF4-FFF2-40B4-BE49-F238E27FC236}">
                <a16:creationId xmlns:a16="http://schemas.microsoft.com/office/drawing/2014/main" id="{6EBBBAFB-F6AB-494C-AB5F-55F66478DE30}"/>
              </a:ext>
            </a:extLst>
          </p:cNvPr>
          <p:cNvSpPr/>
          <p:nvPr/>
        </p:nvSpPr>
        <p:spPr>
          <a:xfrm>
            <a:off x="474566" y="1343945"/>
            <a:ext cx="8396910" cy="2092881"/>
          </a:xfrm>
          <a:prstGeom prst="rect">
            <a:avLst/>
          </a:prstGeom>
        </p:spPr>
        <p:txBody>
          <a:bodyPr wrap="square">
            <a:spAutoFit/>
          </a:bodyPr>
          <a:lstStyle/>
          <a:p>
            <a:pPr marL="285750" indent="-285750">
              <a:buFont typeface="Arial" panose="020B0604020202020204" pitchFamily="34" charset="0"/>
              <a:buChar char="•"/>
            </a:pPr>
            <a:r>
              <a:rPr lang="en-US" sz="3000" b="1" dirty="0"/>
              <a:t>375/450 (83%) Participants retained through 48 weeks</a:t>
            </a:r>
          </a:p>
          <a:p>
            <a:pPr marL="285750" indent="-285750">
              <a:buFont typeface="Arial" panose="020B0604020202020204" pitchFamily="34" charset="0"/>
              <a:buChar char="•"/>
            </a:pPr>
            <a:endParaRPr lang="en-US" sz="1000" b="1" dirty="0"/>
          </a:p>
          <a:p>
            <a:pPr marL="285750" indent="-285750">
              <a:buFont typeface="Arial" panose="020B0604020202020204" pitchFamily="34" charset="0"/>
              <a:buChar char="•"/>
            </a:pPr>
            <a:r>
              <a:rPr lang="en-US" sz="3000" b="1" dirty="0"/>
              <a:t>High Adherence at week 48 (drug level) : 277/375 (74%)</a:t>
            </a:r>
            <a:endParaRPr lang="pt-BR" sz="3000" b="1" dirty="0"/>
          </a:p>
        </p:txBody>
      </p:sp>
    </p:spTree>
    <p:extLst>
      <p:ext uri="{BB962C8B-B14F-4D97-AF65-F5344CB8AC3E}">
        <p14:creationId xmlns:p14="http://schemas.microsoft.com/office/powerpoint/2010/main" val="373785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a:t>Accuracy of the </a:t>
            </a:r>
            <a:r>
              <a:rPr lang="en-US"/>
              <a:t>Adherence Measures</a:t>
            </a:r>
            <a:endParaRPr lang="pt-BR" dirty="0"/>
          </a:p>
        </p:txBody>
      </p:sp>
      <p:sp>
        <p:nvSpPr>
          <p:cNvPr id="5" name="Rectangle 1"/>
          <p:cNvSpPr>
            <a:spLocks noChangeArrowheads="1"/>
          </p:cNvSpPr>
          <p:nvPr/>
        </p:nvSpPr>
        <p:spPr bwMode="auto">
          <a:xfrm>
            <a:off x="756150" y="2402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1800" b="0" i="0" u="none" strike="noStrike" cap="none" normalizeH="0" baseline="0">
                <a:ln>
                  <a:noFill/>
                </a:ln>
                <a:solidFill>
                  <a:schemeClr val="tx1"/>
                </a:solidFill>
                <a:effectLst/>
                <a:latin typeface="Arial" panose="020B0604020202020204" pitchFamily="34" charset="0"/>
              </a:rPr>
            </a:br>
            <a:br>
              <a:rPr kumimoji="0" lang="pt-BR" altLang="pt-BR" sz="1800" b="0" i="0" u="none" strike="noStrike" cap="none" normalizeH="0" baseline="0">
                <a:ln>
                  <a:noFill/>
                </a:ln>
                <a:solidFill>
                  <a:schemeClr val="tx1"/>
                </a:solidFill>
                <a:effectLst/>
                <a:latin typeface="Arial" panose="020B0604020202020204" pitchFamily="34" charset="0"/>
              </a:rPr>
            </a:br>
            <a:endParaRPr kumimoji="0" lang="pt-BR" altLang="pt-B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a:ln>
                <a:noFill/>
              </a:ln>
              <a:solidFill>
                <a:schemeClr val="tx1"/>
              </a:solidFill>
              <a:effectLst/>
              <a:latin typeface="Arial" panose="020B0604020202020204" pitchFamily="34" charset="0"/>
            </a:endParaRPr>
          </a:p>
        </p:txBody>
      </p:sp>
      <p:graphicFrame>
        <p:nvGraphicFramePr>
          <p:cNvPr id="9" name="Espaço Reservado para Conteúdo 8">
            <a:extLst>
              <a:ext uri="{FF2B5EF4-FFF2-40B4-BE49-F238E27FC236}">
                <a16:creationId xmlns:a16="http://schemas.microsoft.com/office/drawing/2014/main" id="{96CDAA7E-DB99-4310-BFE7-71197C700C4E}"/>
              </a:ext>
            </a:extLst>
          </p:cNvPr>
          <p:cNvGraphicFramePr>
            <a:graphicFrameLocks noGrp="1"/>
          </p:cNvGraphicFramePr>
          <p:nvPr>
            <p:ph idx="1"/>
            <p:extLst>
              <p:ext uri="{D42A27DB-BD31-4B8C-83A1-F6EECF244321}">
                <p14:modId xmlns:p14="http://schemas.microsoft.com/office/powerpoint/2010/main" val="3193279793"/>
              </p:ext>
            </p:extLst>
          </p:nvPr>
        </p:nvGraphicFramePr>
        <p:xfrm>
          <a:off x="457202" y="2174033"/>
          <a:ext cx="4110046" cy="3547872"/>
        </p:xfrm>
        <a:graphic>
          <a:graphicData uri="http://schemas.openxmlformats.org/drawingml/2006/table">
            <a:tbl>
              <a:tblPr>
                <a:tableStyleId>{5C22544A-7EE6-4342-B048-85BDC9FD1C3A}</a:tableStyleId>
              </a:tblPr>
              <a:tblGrid>
                <a:gridCol w="1677102">
                  <a:extLst>
                    <a:ext uri="{9D8B030D-6E8A-4147-A177-3AD203B41FA5}">
                      <a16:colId xmlns:a16="http://schemas.microsoft.com/office/drawing/2014/main" val="2365009687"/>
                    </a:ext>
                  </a:extLst>
                </a:gridCol>
                <a:gridCol w="1374652">
                  <a:extLst>
                    <a:ext uri="{9D8B030D-6E8A-4147-A177-3AD203B41FA5}">
                      <a16:colId xmlns:a16="http://schemas.microsoft.com/office/drawing/2014/main" val="340363925"/>
                    </a:ext>
                  </a:extLst>
                </a:gridCol>
                <a:gridCol w="1058292">
                  <a:extLst>
                    <a:ext uri="{9D8B030D-6E8A-4147-A177-3AD203B41FA5}">
                      <a16:colId xmlns:a16="http://schemas.microsoft.com/office/drawing/2014/main" val="1837150617"/>
                    </a:ext>
                  </a:extLst>
                </a:gridCol>
              </a:tblGrid>
              <a:tr h="835690">
                <a:tc>
                  <a:txBody>
                    <a:bodyPr/>
                    <a:lstStyle/>
                    <a:p>
                      <a:pPr marL="0" algn="ctr" defTabSz="457200" rtl="0" eaLnBrk="1" latinLnBrk="0" hangingPunct="1">
                        <a:lnSpc>
                          <a:spcPct val="107000"/>
                        </a:lnSpc>
                        <a:spcAft>
                          <a:spcPts val="0"/>
                        </a:spcAft>
                      </a:pPr>
                      <a:r>
                        <a:rPr lang="pt-BR" sz="2000" b="1" kern="1200" dirty="0" err="1">
                          <a:solidFill>
                            <a:schemeClr val="lt1"/>
                          </a:solidFill>
                          <a:effectLst/>
                          <a:latin typeface="+mn-lt"/>
                          <a:ea typeface="+mn-ea"/>
                          <a:cs typeface="+mn-cs"/>
                        </a:rPr>
                        <a:t>Adherence</a:t>
                      </a:r>
                      <a:endParaRPr lang="pt-BR" sz="2000" b="1" kern="1200" dirty="0">
                        <a:solidFill>
                          <a:schemeClr val="lt1"/>
                        </a:solidFill>
                        <a:effectLst/>
                        <a:latin typeface="+mn-lt"/>
                        <a:ea typeface="+mn-ea"/>
                        <a:cs typeface="+mn-cs"/>
                      </a:endParaRPr>
                    </a:p>
                    <a:p>
                      <a:pPr marL="0" algn="ctr" defTabSz="457200" rtl="0" eaLnBrk="1" latinLnBrk="0" hangingPunct="1">
                        <a:lnSpc>
                          <a:spcPct val="107000"/>
                        </a:lnSpc>
                        <a:spcAft>
                          <a:spcPts val="0"/>
                        </a:spcAft>
                      </a:pPr>
                      <a:r>
                        <a:rPr lang="pt-BR" sz="2000" b="1" kern="1200" dirty="0" err="1">
                          <a:solidFill>
                            <a:schemeClr val="lt1"/>
                          </a:solidFill>
                          <a:effectLst/>
                          <a:latin typeface="+mn-lt"/>
                          <a:ea typeface="+mn-ea"/>
                          <a:cs typeface="+mn-cs"/>
                        </a:rPr>
                        <a:t>measures</a:t>
                      </a:r>
                      <a:endParaRPr lang="pt-BR" sz="2000" b="1" kern="1200" dirty="0">
                        <a:solidFill>
                          <a:schemeClr val="lt1"/>
                        </a:solidFill>
                        <a:effectLst/>
                        <a:latin typeface="+mn-lt"/>
                        <a:ea typeface="+mn-ea"/>
                        <a:cs typeface="+mn-cs"/>
                      </a:endParaRPr>
                    </a:p>
                  </a:txBody>
                  <a:tcPr marL="68580" marR="68580">
                    <a:solidFill>
                      <a:schemeClr val="tx2">
                        <a:lumMod val="60000"/>
                        <a:lumOff val="40000"/>
                      </a:schemeClr>
                    </a:solidFill>
                  </a:tcPr>
                </a:tc>
                <a:tc>
                  <a:txBody>
                    <a:bodyPr/>
                    <a:lstStyle/>
                    <a:p>
                      <a:pPr marL="0" algn="ctr" defTabSz="457200" rtl="0" eaLnBrk="1" latinLnBrk="0" hangingPunct="1">
                        <a:lnSpc>
                          <a:spcPct val="107000"/>
                        </a:lnSpc>
                        <a:spcAft>
                          <a:spcPts val="0"/>
                        </a:spcAft>
                      </a:pPr>
                      <a:br>
                        <a:rPr lang="pt-BR" sz="2000" b="1" kern="1200" dirty="0">
                          <a:solidFill>
                            <a:schemeClr val="lt1"/>
                          </a:solidFill>
                          <a:effectLst/>
                          <a:latin typeface="+mn-lt"/>
                          <a:ea typeface="+mn-ea"/>
                          <a:cs typeface="+mn-cs"/>
                        </a:rPr>
                      </a:br>
                      <a:r>
                        <a:rPr lang="pt-BR" sz="2000" b="1" kern="1200" dirty="0">
                          <a:solidFill>
                            <a:schemeClr val="lt1"/>
                          </a:solidFill>
                          <a:effectLst/>
                          <a:latin typeface="+mn-lt"/>
                          <a:ea typeface="+mn-ea"/>
                          <a:cs typeface="+mn-cs"/>
                        </a:rPr>
                        <a:t>AUC (95%CI)</a:t>
                      </a:r>
                    </a:p>
                  </a:txBody>
                  <a:tcPr marL="68580" marR="68580">
                    <a:solidFill>
                      <a:schemeClr val="tx2">
                        <a:lumMod val="60000"/>
                        <a:lumOff val="40000"/>
                      </a:schemeClr>
                    </a:solidFill>
                  </a:tcPr>
                </a:tc>
                <a:tc>
                  <a:txBody>
                    <a:bodyPr/>
                    <a:lstStyle/>
                    <a:p>
                      <a:pPr marL="0" algn="ctr" defTabSz="457200" rtl="0" eaLnBrk="1" latinLnBrk="0" hangingPunct="1">
                        <a:lnSpc>
                          <a:spcPct val="107000"/>
                        </a:lnSpc>
                        <a:spcAft>
                          <a:spcPts val="0"/>
                        </a:spcAft>
                      </a:pPr>
                      <a:br>
                        <a:rPr lang="pt-BR" sz="2000" b="1" kern="1200" dirty="0">
                          <a:solidFill>
                            <a:schemeClr val="lt1"/>
                          </a:solidFill>
                          <a:effectLst/>
                          <a:latin typeface="+mn-lt"/>
                          <a:ea typeface="+mn-ea"/>
                          <a:cs typeface="+mn-cs"/>
                        </a:rPr>
                      </a:br>
                      <a:r>
                        <a:rPr lang="pt-BR" sz="2000" b="1" kern="1200" dirty="0">
                          <a:solidFill>
                            <a:schemeClr val="lt1"/>
                          </a:solidFill>
                          <a:effectLst/>
                          <a:latin typeface="+mn-lt"/>
                          <a:ea typeface="+mn-ea"/>
                          <a:cs typeface="+mn-cs"/>
                        </a:rPr>
                        <a:t>P-</a:t>
                      </a:r>
                      <a:r>
                        <a:rPr lang="pt-BR" sz="2000" b="1" kern="1200" dirty="0" err="1">
                          <a:solidFill>
                            <a:schemeClr val="lt1"/>
                          </a:solidFill>
                          <a:effectLst/>
                          <a:latin typeface="+mn-lt"/>
                          <a:ea typeface="+mn-ea"/>
                          <a:cs typeface="+mn-cs"/>
                        </a:rPr>
                        <a:t>value</a:t>
                      </a:r>
                      <a:endParaRPr lang="pt-BR" sz="2000" b="1" kern="1200" dirty="0">
                        <a:solidFill>
                          <a:schemeClr val="lt1"/>
                        </a:solidFill>
                        <a:effectLst/>
                        <a:latin typeface="+mn-lt"/>
                        <a:ea typeface="+mn-ea"/>
                        <a:cs typeface="+mn-cs"/>
                      </a:endParaRPr>
                    </a:p>
                  </a:txBody>
                  <a:tcPr marL="68580" marR="68580">
                    <a:solidFill>
                      <a:schemeClr val="tx2">
                        <a:lumMod val="60000"/>
                        <a:lumOff val="40000"/>
                      </a:schemeClr>
                    </a:solidFill>
                  </a:tcPr>
                </a:tc>
                <a:extLst>
                  <a:ext uri="{0D108BD9-81ED-4DB2-BD59-A6C34878D82A}">
                    <a16:rowId xmlns:a16="http://schemas.microsoft.com/office/drawing/2014/main" val="276370042"/>
                  </a:ext>
                </a:extLst>
              </a:tr>
              <a:tr h="403941">
                <a:tc>
                  <a:txBody>
                    <a:bodyPr/>
                    <a:lstStyle/>
                    <a:p>
                      <a:pPr>
                        <a:lnSpc>
                          <a:spcPct val="107000"/>
                        </a:lnSpc>
                        <a:spcAft>
                          <a:spcPts val="800"/>
                        </a:spcAft>
                      </a:pPr>
                      <a:r>
                        <a:rPr lang="pt-BR" sz="2000" b="1" dirty="0">
                          <a:effectLst/>
                        </a:rPr>
                        <a:t>MPR</a:t>
                      </a:r>
                      <a:endParaRPr lang="pt-B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000" dirty="0">
                          <a:effectLst/>
                        </a:rPr>
                        <a:t>0.70</a:t>
                      </a:r>
                    </a:p>
                    <a:p>
                      <a:pPr algn="ctr">
                        <a:lnSpc>
                          <a:spcPct val="107000"/>
                        </a:lnSpc>
                        <a:spcAft>
                          <a:spcPts val="800"/>
                        </a:spcAft>
                      </a:pPr>
                      <a:r>
                        <a:rPr lang="pt-BR" sz="2000" dirty="0">
                          <a:effectLst/>
                        </a:rPr>
                        <a:t>(0.63-0.76)</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nSpc>
                          <a:spcPct val="107000"/>
                        </a:lnSpc>
                        <a:spcAft>
                          <a:spcPts val="800"/>
                        </a:spcAft>
                      </a:pPr>
                      <a:r>
                        <a:rPr lang="pt-BR" sz="2000">
                          <a:effectLst/>
                        </a:rPr>
                        <a:t>&lt;0.0001</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2720710307"/>
                  </a:ext>
                </a:extLst>
              </a:tr>
              <a:tr h="403941">
                <a:tc>
                  <a:txBody>
                    <a:bodyPr/>
                    <a:lstStyle/>
                    <a:p>
                      <a:pPr>
                        <a:lnSpc>
                          <a:spcPct val="107000"/>
                        </a:lnSpc>
                        <a:spcAft>
                          <a:spcPts val="800"/>
                        </a:spcAft>
                      </a:pPr>
                      <a:r>
                        <a:rPr lang="pt-BR" sz="2000" b="1" dirty="0" err="1">
                          <a:effectLst/>
                        </a:rPr>
                        <a:t>Pill</a:t>
                      </a:r>
                      <a:r>
                        <a:rPr lang="pt-BR" sz="2000" b="1" dirty="0">
                          <a:effectLst/>
                        </a:rPr>
                        <a:t> </a:t>
                      </a:r>
                      <a:r>
                        <a:rPr lang="pt-BR" sz="2000" b="1" dirty="0" err="1">
                          <a:effectLst/>
                        </a:rPr>
                        <a:t>count</a:t>
                      </a:r>
                      <a:endParaRPr lang="pt-B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000" dirty="0">
                          <a:effectLst/>
                        </a:rPr>
                        <a:t>0.68</a:t>
                      </a:r>
                    </a:p>
                    <a:p>
                      <a:pPr algn="ctr">
                        <a:lnSpc>
                          <a:spcPct val="107000"/>
                        </a:lnSpc>
                        <a:spcAft>
                          <a:spcPts val="800"/>
                        </a:spcAft>
                      </a:pPr>
                      <a:r>
                        <a:rPr lang="pt-BR" sz="2000" dirty="0">
                          <a:effectLst/>
                        </a:rPr>
                        <a:t>(0.60-0.76)</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nSpc>
                          <a:spcPct val="107000"/>
                        </a:lnSpc>
                        <a:spcAft>
                          <a:spcPts val="800"/>
                        </a:spcAft>
                      </a:pPr>
                      <a:r>
                        <a:rPr lang="pt-BR" sz="2000">
                          <a:effectLst/>
                        </a:rPr>
                        <a:t>&lt;0.0001</a:t>
                      </a:r>
                      <a:endParaRPr lang="pt-B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3174482948"/>
                  </a:ext>
                </a:extLst>
              </a:tr>
              <a:tr h="403941">
                <a:tc>
                  <a:txBody>
                    <a:bodyPr/>
                    <a:lstStyle/>
                    <a:p>
                      <a:pPr>
                        <a:lnSpc>
                          <a:spcPct val="107000"/>
                        </a:lnSpc>
                        <a:spcAft>
                          <a:spcPts val="800"/>
                        </a:spcAft>
                      </a:pPr>
                      <a:r>
                        <a:rPr lang="pt-BR" sz="2000" b="1" dirty="0">
                          <a:effectLst/>
                        </a:rPr>
                        <a:t>Self-</a:t>
                      </a:r>
                      <a:r>
                        <a:rPr lang="pt-BR" sz="2000" b="1" dirty="0" err="1">
                          <a:effectLst/>
                        </a:rPr>
                        <a:t>report</a:t>
                      </a:r>
                      <a:endParaRPr lang="pt-B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000" dirty="0">
                          <a:effectLst/>
                        </a:rPr>
                        <a:t>0.65</a:t>
                      </a:r>
                    </a:p>
                    <a:p>
                      <a:pPr algn="ctr">
                        <a:lnSpc>
                          <a:spcPct val="107000"/>
                        </a:lnSpc>
                        <a:spcAft>
                          <a:spcPts val="800"/>
                        </a:spcAft>
                      </a:pPr>
                      <a:r>
                        <a:rPr lang="pt-BR" sz="2000" dirty="0">
                          <a:effectLst/>
                        </a:rPr>
                        <a:t>(0.58-0.72)</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nSpc>
                          <a:spcPct val="107000"/>
                        </a:lnSpc>
                        <a:spcAft>
                          <a:spcPts val="800"/>
                        </a:spcAft>
                      </a:pPr>
                      <a:r>
                        <a:rPr lang="pt-BR" sz="2000" dirty="0">
                          <a:effectLst/>
                        </a:rPr>
                        <a:t>&lt;0.0001</a:t>
                      </a: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888886492"/>
                  </a:ext>
                </a:extLst>
              </a:tr>
            </a:tbl>
          </a:graphicData>
        </a:graphic>
      </p:graphicFrame>
      <p:sp>
        <p:nvSpPr>
          <p:cNvPr id="10" name="Seta: para Baixo 9">
            <a:extLst>
              <a:ext uri="{FF2B5EF4-FFF2-40B4-BE49-F238E27FC236}">
                <a16:creationId xmlns:a16="http://schemas.microsoft.com/office/drawing/2014/main" id="{EDAAB710-9810-492C-AD96-5305512405EA}"/>
              </a:ext>
            </a:extLst>
          </p:cNvPr>
          <p:cNvSpPr/>
          <p:nvPr/>
        </p:nvSpPr>
        <p:spPr>
          <a:xfrm rot="14744102">
            <a:off x="4268053" y="2839044"/>
            <a:ext cx="778693" cy="15409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1244BC9-7F23-4BBE-A093-2C0198EC1CC0}"/>
              </a:ext>
            </a:extLst>
          </p:cNvPr>
          <p:cNvSpPr/>
          <p:nvPr/>
        </p:nvSpPr>
        <p:spPr>
          <a:xfrm>
            <a:off x="2099388" y="2323322"/>
            <a:ext cx="1502228" cy="3769568"/>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pt-BR"/>
          </a:p>
        </p:txBody>
      </p:sp>
      <p:sp>
        <p:nvSpPr>
          <p:cNvPr id="12" name="Retângulo 11">
            <a:extLst>
              <a:ext uri="{FF2B5EF4-FFF2-40B4-BE49-F238E27FC236}">
                <a16:creationId xmlns:a16="http://schemas.microsoft.com/office/drawing/2014/main" id="{CA46D56A-646A-4DF6-A55F-65CA7C6553A4}"/>
              </a:ext>
            </a:extLst>
          </p:cNvPr>
          <p:cNvSpPr/>
          <p:nvPr/>
        </p:nvSpPr>
        <p:spPr>
          <a:xfrm>
            <a:off x="5519798" y="1940767"/>
            <a:ext cx="2843161" cy="2058009"/>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sz="2500" dirty="0"/>
              <a:t>0.90-1 = excellent </a:t>
            </a:r>
          </a:p>
          <a:p>
            <a:r>
              <a:rPr lang="en-US" sz="2500" dirty="0"/>
              <a:t>0.80-0.90 = good </a:t>
            </a:r>
          </a:p>
          <a:p>
            <a:r>
              <a:rPr lang="en-US" sz="2500" dirty="0"/>
              <a:t>0.70-0.80 = fair</a:t>
            </a:r>
          </a:p>
          <a:p>
            <a:r>
              <a:rPr lang="en-US" sz="2500" dirty="0"/>
              <a:t>0.60-0.70 = poor</a:t>
            </a:r>
          </a:p>
          <a:p>
            <a:r>
              <a:rPr lang="en-US" sz="2500" dirty="0"/>
              <a:t>0.50-0.60 = fail </a:t>
            </a:r>
          </a:p>
        </p:txBody>
      </p:sp>
      <p:sp>
        <p:nvSpPr>
          <p:cNvPr id="3" name="Retângulo 2">
            <a:extLst>
              <a:ext uri="{FF2B5EF4-FFF2-40B4-BE49-F238E27FC236}">
                <a16:creationId xmlns:a16="http://schemas.microsoft.com/office/drawing/2014/main" id="{76C75431-3A24-41E5-9B2D-C9E729BD83E8}"/>
              </a:ext>
            </a:extLst>
          </p:cNvPr>
          <p:cNvSpPr/>
          <p:nvPr/>
        </p:nvSpPr>
        <p:spPr>
          <a:xfrm>
            <a:off x="4812999" y="4547069"/>
            <a:ext cx="4706924" cy="1908215"/>
          </a:xfrm>
          <a:prstGeom prst="rect">
            <a:avLst/>
          </a:prstGeom>
        </p:spPr>
        <p:txBody>
          <a:bodyPr wrap="square">
            <a:spAutoFit/>
          </a:bodyPr>
          <a:lstStyle/>
          <a:p>
            <a:r>
              <a:rPr lang="pt-BR" sz="2000" b="1" u="sng" dirty="0" err="1"/>
              <a:t>iPrEx</a:t>
            </a:r>
            <a:r>
              <a:rPr lang="pt-BR" sz="2000" b="1" u="sng" dirty="0"/>
              <a:t> placebo-</a:t>
            </a:r>
            <a:r>
              <a:rPr lang="pt-BR" sz="2000" b="1" u="sng" dirty="0" err="1"/>
              <a:t>controlled</a:t>
            </a:r>
            <a:r>
              <a:rPr lang="pt-BR" sz="2000" b="1" u="sng" dirty="0"/>
              <a:t> </a:t>
            </a:r>
            <a:r>
              <a:rPr lang="pt-BR" sz="2000" b="1" u="sng" dirty="0" err="1"/>
              <a:t>trial</a:t>
            </a:r>
            <a:r>
              <a:rPr lang="pt-BR" sz="2000" b="1" u="sng" dirty="0"/>
              <a:t> (AUC):</a:t>
            </a:r>
          </a:p>
          <a:p>
            <a:pPr marL="285750" indent="-285750">
              <a:buFontTx/>
              <a:buChar char="-"/>
            </a:pPr>
            <a:r>
              <a:rPr lang="pt-BR" sz="2000" dirty="0"/>
              <a:t>MPR: 0.64 (0.59–0.69)</a:t>
            </a:r>
          </a:p>
          <a:p>
            <a:pPr marL="285750" indent="-285750">
              <a:buFontTx/>
              <a:buChar char="-"/>
            </a:pPr>
            <a:r>
              <a:rPr lang="pt-BR" sz="2000" dirty="0" err="1"/>
              <a:t>Pill</a:t>
            </a:r>
            <a:r>
              <a:rPr lang="pt-BR" sz="2000" dirty="0"/>
              <a:t> </a:t>
            </a:r>
            <a:r>
              <a:rPr lang="pt-BR" sz="2000" dirty="0" err="1"/>
              <a:t>Count</a:t>
            </a:r>
            <a:r>
              <a:rPr lang="pt-BR" sz="2000" dirty="0"/>
              <a:t>: 0.49 (0.44–0.54)</a:t>
            </a:r>
          </a:p>
          <a:p>
            <a:pPr marL="285750" indent="-285750">
              <a:buFontTx/>
              <a:buChar char="-"/>
            </a:pPr>
            <a:r>
              <a:rPr lang="pt-BR" sz="2000" dirty="0"/>
              <a:t>Self-</a:t>
            </a:r>
            <a:r>
              <a:rPr lang="pt-BR" sz="2000" dirty="0" err="1"/>
              <a:t>report</a:t>
            </a:r>
            <a:r>
              <a:rPr lang="pt-BR" sz="2000" dirty="0"/>
              <a:t>:  0.51 (0.46–0.56)</a:t>
            </a:r>
          </a:p>
          <a:p>
            <a:pPr marL="285750" indent="-285750">
              <a:buFontTx/>
              <a:buChar char="-"/>
            </a:pPr>
            <a:endParaRPr lang="pt-BR" sz="2000" dirty="0"/>
          </a:p>
          <a:p>
            <a:endParaRPr lang="pt-BR" dirty="0"/>
          </a:p>
        </p:txBody>
      </p:sp>
      <p:sp>
        <p:nvSpPr>
          <p:cNvPr id="7" name="Retângulo 6">
            <a:extLst>
              <a:ext uri="{FF2B5EF4-FFF2-40B4-BE49-F238E27FC236}">
                <a16:creationId xmlns:a16="http://schemas.microsoft.com/office/drawing/2014/main" id="{3C1CA432-6500-4129-B35B-002EC54300C1}"/>
              </a:ext>
            </a:extLst>
          </p:cNvPr>
          <p:cNvSpPr/>
          <p:nvPr/>
        </p:nvSpPr>
        <p:spPr>
          <a:xfrm>
            <a:off x="457202" y="6070388"/>
            <a:ext cx="7905757" cy="276999"/>
          </a:xfrm>
          <a:prstGeom prst="rect">
            <a:avLst/>
          </a:prstGeom>
        </p:spPr>
        <p:txBody>
          <a:bodyPr wrap="square">
            <a:spAutoFit/>
          </a:bodyPr>
          <a:lstStyle/>
          <a:p>
            <a:pPr lvl="0" indent="-342900" algn="just" fontAlgn="base">
              <a:spcBef>
                <a:spcPct val="0"/>
              </a:spcBef>
              <a:spcAft>
                <a:spcPct val="0"/>
              </a:spcAft>
            </a:pPr>
            <a:r>
              <a:rPr lang="pt-BR" sz="1200" dirty="0" err="1">
                <a:solidFill>
                  <a:srgbClr val="898989"/>
                </a:solidFill>
                <a:latin typeface="Calibri" panose="020F0502020204030204" pitchFamily="34" charset="0"/>
                <a:ea typeface="MS PGothic" panose="020B0600070205080204" pitchFamily="34" charset="-128"/>
                <a:cs typeface="Arial" pitchFamily="34" charset="0"/>
              </a:rPr>
              <a:t>Amico</a:t>
            </a:r>
            <a:r>
              <a:rPr lang="pt-BR" sz="1200" dirty="0">
                <a:solidFill>
                  <a:srgbClr val="898989"/>
                </a:solidFill>
                <a:latin typeface="Calibri" panose="020F0502020204030204" pitchFamily="34" charset="0"/>
                <a:ea typeface="MS PGothic" panose="020B0600070205080204" pitchFamily="34" charset="-128"/>
                <a:cs typeface="Arial" pitchFamily="34" charset="0"/>
              </a:rPr>
              <a:t>, K. R. et al.. JAIDS 66, 530–537 (2014).</a:t>
            </a:r>
          </a:p>
        </p:txBody>
      </p:sp>
    </p:spTree>
    <p:extLst>
      <p:ext uri="{BB962C8B-B14F-4D97-AF65-F5344CB8AC3E}">
        <p14:creationId xmlns:p14="http://schemas.microsoft.com/office/powerpoint/2010/main" val="34469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63028BAF-1DE5-4332-B2DB-6EF73237BCE3}"/>
              </a:ext>
            </a:extLst>
          </p:cNvPr>
          <p:cNvSpPr/>
          <p:nvPr/>
        </p:nvSpPr>
        <p:spPr>
          <a:xfrm>
            <a:off x="457200" y="1504121"/>
            <a:ext cx="7755456" cy="1631216"/>
          </a:xfrm>
          <a:prstGeom prst="rect">
            <a:avLst/>
          </a:prstGeom>
        </p:spPr>
        <p:txBody>
          <a:bodyPr wrap="none">
            <a:spAutoFit/>
          </a:bodyPr>
          <a:lstStyle/>
          <a:p>
            <a:r>
              <a:rPr lang="en-US" sz="2500" b="1" u="sng" dirty="0"/>
              <a:t>Partners </a:t>
            </a:r>
            <a:r>
              <a:rPr lang="en-US" sz="2500" b="1" u="sng" dirty="0" err="1"/>
              <a:t>PrEP</a:t>
            </a:r>
            <a:r>
              <a:rPr lang="en-US" sz="2500" b="1" u="sng" dirty="0"/>
              <a:t> Ancillary Adherence Study </a:t>
            </a:r>
            <a:r>
              <a:rPr lang="pt-BR" sz="2500" b="1" u="sng" dirty="0"/>
              <a:t>(AUC) - Plasma</a:t>
            </a:r>
            <a:r>
              <a:rPr lang="pt-BR" sz="2500" b="1" u="sng" baseline="30000" dirty="0"/>
              <a:t> 1</a:t>
            </a:r>
            <a:endParaRPr lang="en-US" sz="2500" b="1" u="sng" dirty="0"/>
          </a:p>
          <a:p>
            <a:pPr marL="285750" indent="-285750">
              <a:buFontTx/>
              <a:buChar char="-"/>
            </a:pPr>
            <a:r>
              <a:rPr lang="pt-BR" sz="2500" dirty="0"/>
              <a:t>Self-</a:t>
            </a:r>
            <a:r>
              <a:rPr lang="pt-BR" sz="2500" dirty="0" err="1"/>
              <a:t>report</a:t>
            </a:r>
            <a:r>
              <a:rPr lang="pt-BR" sz="2500" dirty="0"/>
              <a:t> (%):  0.5375</a:t>
            </a:r>
          </a:p>
          <a:p>
            <a:pPr marL="285750" indent="-285750">
              <a:buFontTx/>
              <a:buChar char="-"/>
            </a:pPr>
            <a:r>
              <a:rPr lang="pt-BR" sz="2500" dirty="0" err="1"/>
              <a:t>Pill</a:t>
            </a:r>
            <a:r>
              <a:rPr lang="pt-BR" sz="2500" dirty="0"/>
              <a:t> </a:t>
            </a:r>
            <a:r>
              <a:rPr lang="pt-BR" sz="2500" dirty="0" err="1"/>
              <a:t>Count</a:t>
            </a:r>
            <a:r>
              <a:rPr lang="pt-BR" sz="2500" dirty="0"/>
              <a:t> (</a:t>
            </a:r>
            <a:r>
              <a:rPr lang="pt-BR" sz="2500" dirty="0" err="1"/>
              <a:t>Unannounced</a:t>
            </a:r>
            <a:r>
              <a:rPr lang="pt-BR" sz="2500" dirty="0"/>
              <a:t>): 0.5308</a:t>
            </a:r>
          </a:p>
          <a:p>
            <a:endParaRPr lang="pt-BR" sz="2500" b="1" u="sng" dirty="0"/>
          </a:p>
        </p:txBody>
      </p:sp>
      <p:sp>
        <p:nvSpPr>
          <p:cNvPr id="7" name="Retângulo 6">
            <a:extLst>
              <a:ext uri="{FF2B5EF4-FFF2-40B4-BE49-F238E27FC236}">
                <a16:creationId xmlns:a16="http://schemas.microsoft.com/office/drawing/2014/main" id="{BAF0B39D-1994-428A-8188-C47794532C29}"/>
              </a:ext>
            </a:extLst>
          </p:cNvPr>
          <p:cNvSpPr/>
          <p:nvPr/>
        </p:nvSpPr>
        <p:spPr>
          <a:xfrm>
            <a:off x="457200" y="5300135"/>
            <a:ext cx="7905757" cy="646331"/>
          </a:xfrm>
          <a:prstGeom prst="rect">
            <a:avLst/>
          </a:prstGeom>
        </p:spPr>
        <p:txBody>
          <a:bodyPr wrap="square">
            <a:spAutoFit/>
          </a:bodyPr>
          <a:lstStyle/>
          <a:p>
            <a:pPr lvl="0" algn="just" fontAlgn="base">
              <a:spcBef>
                <a:spcPct val="0"/>
              </a:spcBef>
              <a:spcAft>
                <a:spcPct val="0"/>
              </a:spcAft>
            </a:pPr>
            <a:r>
              <a:rPr lang="en-US" sz="1200" dirty="0">
                <a:latin typeface="Calibri" panose="020F0502020204030204" pitchFamily="34" charset="0"/>
                <a:ea typeface="MS PGothic" panose="020B0600070205080204" pitchFamily="34" charset="-128"/>
                <a:cs typeface="Arial" pitchFamily="34" charset="0"/>
              </a:rPr>
              <a:t>1.	</a:t>
            </a:r>
            <a:r>
              <a:rPr lang="en-US" sz="1200" dirty="0" err="1">
                <a:latin typeface="Calibri" panose="020F0502020204030204" pitchFamily="34" charset="0"/>
                <a:ea typeface="MS PGothic" panose="020B0600070205080204" pitchFamily="34" charset="-128"/>
                <a:cs typeface="Arial" pitchFamily="34" charset="0"/>
              </a:rPr>
              <a:t>Muganzi</a:t>
            </a:r>
            <a:r>
              <a:rPr lang="en-US" sz="1200" dirty="0">
                <a:latin typeface="Calibri" panose="020F0502020204030204" pitchFamily="34" charset="0"/>
                <a:ea typeface="MS PGothic" panose="020B0600070205080204" pitchFamily="34" charset="-128"/>
                <a:cs typeface="Arial" pitchFamily="34" charset="0"/>
              </a:rPr>
              <a:t> D, </a:t>
            </a:r>
            <a:r>
              <a:rPr lang="en-US" sz="1200" dirty="0" err="1">
                <a:latin typeface="Calibri" panose="020F0502020204030204" pitchFamily="34" charset="0"/>
                <a:ea typeface="MS PGothic" panose="020B0600070205080204" pitchFamily="34" charset="-128"/>
                <a:cs typeface="Arial" pitchFamily="34" charset="0"/>
              </a:rPr>
              <a:t>Boum</a:t>
            </a:r>
            <a:r>
              <a:rPr lang="en-US" sz="1200" dirty="0">
                <a:latin typeface="Calibri" panose="020F0502020204030204" pitchFamily="34" charset="0"/>
                <a:ea typeface="MS PGothic" panose="020B0600070205080204" pitchFamily="34" charset="-128"/>
                <a:cs typeface="Arial" pitchFamily="34" charset="0"/>
              </a:rPr>
              <a:t> Y, </a:t>
            </a:r>
            <a:r>
              <a:rPr lang="en-US" sz="1200" dirty="0" err="1">
                <a:latin typeface="Calibri" panose="020F0502020204030204" pitchFamily="34" charset="0"/>
                <a:ea typeface="MS PGothic" panose="020B0600070205080204" pitchFamily="34" charset="-128"/>
                <a:cs typeface="Arial" pitchFamily="34" charset="0"/>
              </a:rPr>
              <a:t>Musinguzi</a:t>
            </a:r>
            <a:r>
              <a:rPr lang="en-US" sz="1200" dirty="0">
                <a:latin typeface="Calibri" panose="020F0502020204030204" pitchFamily="34" charset="0"/>
                <a:ea typeface="MS PGothic" panose="020B0600070205080204" pitchFamily="34" charset="-128"/>
                <a:cs typeface="Arial" pitchFamily="34" charset="0"/>
              </a:rPr>
              <a:t> N, et al. CROI; Seattle, Washington. 2015. Abstract 976.</a:t>
            </a:r>
          </a:p>
          <a:p>
            <a:pPr lvl="0" algn="just" fontAlgn="base">
              <a:spcBef>
                <a:spcPct val="0"/>
              </a:spcBef>
              <a:spcAft>
                <a:spcPct val="0"/>
              </a:spcAft>
            </a:pPr>
            <a:r>
              <a:rPr lang="en-US" sz="1200" dirty="0">
                <a:latin typeface="Calibri" panose="020F0502020204030204" pitchFamily="34" charset="0"/>
                <a:ea typeface="MS PGothic" panose="020B0600070205080204" pitchFamily="34" charset="-128"/>
                <a:cs typeface="Arial" pitchFamily="34" charset="0"/>
              </a:rPr>
              <a:t>2.	Patel, R. et al. Oral abstracts of the 21st AIDS (2017). Abstract WEAC0105</a:t>
            </a:r>
          </a:p>
          <a:p>
            <a:pPr lvl="0" algn="just" fontAlgn="base">
              <a:spcBef>
                <a:spcPct val="0"/>
              </a:spcBef>
              <a:spcAft>
                <a:spcPct val="0"/>
              </a:spcAft>
            </a:pPr>
            <a:endParaRPr lang="pt-BR" sz="1200" dirty="0">
              <a:latin typeface="Calibri" panose="020F0502020204030204" pitchFamily="34" charset="0"/>
              <a:ea typeface="MS PGothic" panose="020B0600070205080204" pitchFamily="34" charset="-128"/>
              <a:cs typeface="Arial" pitchFamily="34" charset="0"/>
            </a:endParaRPr>
          </a:p>
        </p:txBody>
      </p:sp>
      <p:sp>
        <p:nvSpPr>
          <p:cNvPr id="9" name="Retângulo 8">
            <a:extLst>
              <a:ext uri="{FF2B5EF4-FFF2-40B4-BE49-F238E27FC236}">
                <a16:creationId xmlns:a16="http://schemas.microsoft.com/office/drawing/2014/main" id="{BB986859-6AAC-4A60-A9A2-BBA0212A9571}"/>
              </a:ext>
            </a:extLst>
          </p:cNvPr>
          <p:cNvSpPr/>
          <p:nvPr/>
        </p:nvSpPr>
        <p:spPr>
          <a:xfrm>
            <a:off x="457200" y="3566324"/>
            <a:ext cx="7986161" cy="1631216"/>
          </a:xfrm>
          <a:prstGeom prst="rect">
            <a:avLst/>
          </a:prstGeom>
        </p:spPr>
        <p:txBody>
          <a:bodyPr wrap="none">
            <a:spAutoFit/>
          </a:bodyPr>
          <a:lstStyle/>
          <a:p>
            <a:r>
              <a:rPr lang="en-US" sz="2500" b="1" u="sng" dirty="0" err="1"/>
              <a:t>PrEP</a:t>
            </a:r>
            <a:r>
              <a:rPr lang="en-US" sz="2500" b="1" u="sng" dirty="0"/>
              <a:t> in “real-world” clinical settings in the US </a:t>
            </a:r>
            <a:r>
              <a:rPr lang="pt-BR" sz="2500" b="1" u="sng" dirty="0"/>
              <a:t>(AUC) - DBS</a:t>
            </a:r>
            <a:r>
              <a:rPr lang="pt-BR" sz="2500" b="1" u="sng" baseline="30000" dirty="0"/>
              <a:t> 2</a:t>
            </a:r>
            <a:endParaRPr lang="en-US" sz="2500" b="1" u="sng" dirty="0"/>
          </a:p>
          <a:p>
            <a:pPr marL="285750" indent="-285750">
              <a:buFontTx/>
              <a:buChar char="-"/>
            </a:pPr>
            <a:r>
              <a:rPr lang="pt-BR" sz="2500" dirty="0"/>
              <a:t>Self-</a:t>
            </a:r>
            <a:r>
              <a:rPr lang="pt-BR" sz="2500" dirty="0" err="1"/>
              <a:t>report</a:t>
            </a:r>
            <a:r>
              <a:rPr lang="pt-BR" sz="2500" dirty="0"/>
              <a:t> :  0.85</a:t>
            </a:r>
          </a:p>
          <a:p>
            <a:pPr marL="285750" indent="-285750">
              <a:buFontTx/>
              <a:buChar char="-"/>
            </a:pPr>
            <a:r>
              <a:rPr lang="pt-BR" sz="2500" dirty="0"/>
              <a:t>MPR: 0.84</a:t>
            </a:r>
          </a:p>
          <a:p>
            <a:endParaRPr lang="pt-BR" sz="2500" b="1" u="sng" dirty="0"/>
          </a:p>
        </p:txBody>
      </p:sp>
      <p:sp>
        <p:nvSpPr>
          <p:cNvPr id="6" name="Título 1">
            <a:extLst>
              <a:ext uri="{FF2B5EF4-FFF2-40B4-BE49-F238E27FC236}">
                <a16:creationId xmlns:a16="http://schemas.microsoft.com/office/drawing/2014/main" id="{16E493E2-8956-4ACD-B276-1A99AC59B00F}"/>
              </a:ext>
            </a:extLst>
          </p:cNvPr>
          <p:cNvSpPr>
            <a:spLocks noGrp="1"/>
          </p:cNvSpPr>
          <p:nvPr>
            <p:ph type="title"/>
          </p:nvPr>
        </p:nvSpPr>
        <p:spPr>
          <a:xfrm>
            <a:off x="335480" y="208571"/>
            <a:ext cx="8229600" cy="1143000"/>
          </a:xfrm>
        </p:spPr>
        <p:txBody>
          <a:bodyPr>
            <a:normAutofit/>
          </a:bodyPr>
          <a:lstStyle/>
          <a:p>
            <a:r>
              <a:rPr lang="en-US" dirty="0"/>
              <a:t>Other Open Label Studies</a:t>
            </a:r>
            <a:endParaRPr lang="pt-BR" dirty="0"/>
          </a:p>
        </p:txBody>
      </p:sp>
    </p:spTree>
    <p:extLst>
      <p:ext uri="{BB962C8B-B14F-4D97-AF65-F5344CB8AC3E}">
        <p14:creationId xmlns:p14="http://schemas.microsoft.com/office/powerpoint/2010/main" val="406524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3052E-24CE-4D0A-A9B0-7F67E4DA0E2E}"/>
              </a:ext>
            </a:extLst>
          </p:cNvPr>
          <p:cNvSpPr>
            <a:spLocks noGrp="1"/>
          </p:cNvSpPr>
          <p:nvPr>
            <p:ph type="title"/>
          </p:nvPr>
        </p:nvSpPr>
        <p:spPr/>
        <p:txBody>
          <a:bodyPr/>
          <a:lstStyle/>
          <a:p>
            <a:r>
              <a:rPr lang="pt-BR" dirty="0" err="1"/>
              <a:t>Predictive</a:t>
            </a:r>
            <a:r>
              <a:rPr lang="pt-BR" dirty="0"/>
              <a:t> </a:t>
            </a:r>
            <a:r>
              <a:rPr lang="pt-BR" dirty="0" err="1"/>
              <a:t>values</a:t>
            </a:r>
            <a:endParaRPr lang="pt-BR" dirty="0"/>
          </a:p>
        </p:txBody>
      </p:sp>
      <p:graphicFrame>
        <p:nvGraphicFramePr>
          <p:cNvPr id="4" name="Espaço Reservado para Conteúdo 3">
            <a:extLst>
              <a:ext uri="{FF2B5EF4-FFF2-40B4-BE49-F238E27FC236}">
                <a16:creationId xmlns:a16="http://schemas.microsoft.com/office/drawing/2014/main" id="{1165A84A-49EA-45A0-8E97-83795520701D}"/>
              </a:ext>
            </a:extLst>
          </p:cNvPr>
          <p:cNvGraphicFramePr>
            <a:graphicFrameLocks noGrp="1"/>
          </p:cNvGraphicFramePr>
          <p:nvPr>
            <p:ph idx="1"/>
            <p:extLst>
              <p:ext uri="{D42A27DB-BD31-4B8C-83A1-F6EECF244321}">
                <p14:modId xmlns:p14="http://schemas.microsoft.com/office/powerpoint/2010/main" val="3013854567"/>
              </p:ext>
            </p:extLst>
          </p:nvPr>
        </p:nvGraphicFramePr>
        <p:xfrm>
          <a:off x="671804" y="1545389"/>
          <a:ext cx="8061649" cy="2739392"/>
        </p:xfrm>
        <a:graphic>
          <a:graphicData uri="http://schemas.openxmlformats.org/drawingml/2006/table">
            <a:tbl>
              <a:tblPr>
                <a:tableStyleId>{5C22544A-7EE6-4342-B048-85BDC9FD1C3A}</a:tableStyleId>
              </a:tblPr>
              <a:tblGrid>
                <a:gridCol w="1670180">
                  <a:extLst>
                    <a:ext uri="{9D8B030D-6E8A-4147-A177-3AD203B41FA5}">
                      <a16:colId xmlns:a16="http://schemas.microsoft.com/office/drawing/2014/main" val="3119515693"/>
                    </a:ext>
                  </a:extLst>
                </a:gridCol>
                <a:gridCol w="1212979">
                  <a:extLst>
                    <a:ext uri="{9D8B030D-6E8A-4147-A177-3AD203B41FA5}">
                      <a16:colId xmlns:a16="http://schemas.microsoft.com/office/drawing/2014/main" val="4209328899"/>
                    </a:ext>
                  </a:extLst>
                </a:gridCol>
                <a:gridCol w="1660849">
                  <a:extLst>
                    <a:ext uri="{9D8B030D-6E8A-4147-A177-3AD203B41FA5}">
                      <a16:colId xmlns:a16="http://schemas.microsoft.com/office/drawing/2014/main" val="2112567636"/>
                    </a:ext>
                  </a:extLst>
                </a:gridCol>
                <a:gridCol w="1576874">
                  <a:extLst>
                    <a:ext uri="{9D8B030D-6E8A-4147-A177-3AD203B41FA5}">
                      <a16:colId xmlns:a16="http://schemas.microsoft.com/office/drawing/2014/main" val="1849491734"/>
                    </a:ext>
                  </a:extLst>
                </a:gridCol>
                <a:gridCol w="998375">
                  <a:extLst>
                    <a:ext uri="{9D8B030D-6E8A-4147-A177-3AD203B41FA5}">
                      <a16:colId xmlns:a16="http://schemas.microsoft.com/office/drawing/2014/main" val="2011116383"/>
                    </a:ext>
                  </a:extLst>
                </a:gridCol>
                <a:gridCol w="942392">
                  <a:extLst>
                    <a:ext uri="{9D8B030D-6E8A-4147-A177-3AD203B41FA5}">
                      <a16:colId xmlns:a16="http://schemas.microsoft.com/office/drawing/2014/main" val="3157603094"/>
                    </a:ext>
                  </a:extLst>
                </a:gridCol>
              </a:tblGrid>
              <a:tr h="0">
                <a:tc>
                  <a:txBody>
                    <a:bodyPr/>
                    <a:lstStyle/>
                    <a:p>
                      <a:pPr marL="0" algn="ctr" defTabSz="457200" rtl="0" eaLnBrk="1" latinLnBrk="0" hangingPunct="1">
                        <a:lnSpc>
                          <a:spcPct val="107000"/>
                        </a:lnSpc>
                        <a:spcAft>
                          <a:spcPts val="0"/>
                        </a:spcAft>
                      </a:pPr>
                      <a:r>
                        <a:rPr lang="pt-BR" sz="2500" b="1" kern="1200" dirty="0" err="1">
                          <a:solidFill>
                            <a:schemeClr val="lt1"/>
                          </a:solidFill>
                          <a:effectLst/>
                          <a:latin typeface="+mn-lt"/>
                          <a:ea typeface="+mn-ea"/>
                          <a:cs typeface="+mn-cs"/>
                        </a:rPr>
                        <a:t>Adherence</a:t>
                      </a:r>
                      <a:endParaRPr lang="pt-BR" sz="2500" b="1" kern="1200" dirty="0">
                        <a:solidFill>
                          <a:schemeClr val="lt1"/>
                        </a:solidFill>
                        <a:effectLst/>
                        <a:latin typeface="+mn-lt"/>
                        <a:ea typeface="+mn-ea"/>
                        <a:cs typeface="+mn-cs"/>
                      </a:endParaRPr>
                    </a:p>
                    <a:p>
                      <a:pPr marL="0" algn="ctr" defTabSz="457200" rtl="0" eaLnBrk="1" latinLnBrk="0" hangingPunct="1">
                        <a:lnSpc>
                          <a:spcPct val="107000"/>
                        </a:lnSpc>
                        <a:spcAft>
                          <a:spcPts val="0"/>
                        </a:spcAft>
                      </a:pPr>
                      <a:r>
                        <a:rPr lang="pt-BR" sz="2500" b="1" kern="1200" dirty="0" err="1">
                          <a:solidFill>
                            <a:schemeClr val="lt1"/>
                          </a:solidFill>
                          <a:effectLst/>
                          <a:latin typeface="+mn-lt"/>
                          <a:ea typeface="+mn-ea"/>
                          <a:cs typeface="+mn-cs"/>
                        </a:rPr>
                        <a:t>Measures</a:t>
                      </a:r>
                      <a:endParaRPr lang="pt-BR" sz="2500" b="1" kern="1200" dirty="0">
                        <a:solidFill>
                          <a:schemeClr val="lt1"/>
                        </a:solidFill>
                        <a:effectLst/>
                        <a:latin typeface="+mn-lt"/>
                        <a:ea typeface="+mn-ea"/>
                        <a:cs typeface="+mn-cs"/>
                      </a:endParaRPr>
                    </a:p>
                  </a:txBody>
                  <a:tcPr marL="68580" marR="68580">
                    <a:solidFill>
                      <a:schemeClr val="accent1"/>
                    </a:solidFill>
                  </a:tcPr>
                </a:tc>
                <a:tc>
                  <a:txBody>
                    <a:bodyPr/>
                    <a:lstStyle/>
                    <a:p>
                      <a:pPr marL="0" algn="ctr" defTabSz="457200" rtl="0" eaLnBrk="1" latinLnBrk="0" hangingPunct="1">
                        <a:lnSpc>
                          <a:spcPct val="107000"/>
                        </a:lnSpc>
                        <a:spcAft>
                          <a:spcPts val="0"/>
                        </a:spcAft>
                      </a:pPr>
                      <a:br>
                        <a:rPr lang="pt-BR" sz="2500" b="1" kern="1200" dirty="0">
                          <a:solidFill>
                            <a:schemeClr val="lt1"/>
                          </a:solidFill>
                          <a:effectLst/>
                          <a:latin typeface="+mn-lt"/>
                          <a:ea typeface="+mn-ea"/>
                          <a:cs typeface="+mn-cs"/>
                        </a:rPr>
                      </a:br>
                      <a:r>
                        <a:rPr lang="pt-BR" sz="2500" b="1" kern="1200" dirty="0" err="1">
                          <a:solidFill>
                            <a:schemeClr val="lt1"/>
                          </a:solidFill>
                          <a:effectLst/>
                          <a:latin typeface="+mn-lt"/>
                          <a:ea typeface="+mn-ea"/>
                          <a:cs typeface="+mn-cs"/>
                        </a:rPr>
                        <a:t>Cut</a:t>
                      </a:r>
                      <a:r>
                        <a:rPr lang="pt-BR" sz="2500" b="1" kern="1200" dirty="0">
                          <a:solidFill>
                            <a:schemeClr val="lt1"/>
                          </a:solidFill>
                          <a:effectLst/>
                          <a:latin typeface="+mn-lt"/>
                          <a:ea typeface="+mn-ea"/>
                          <a:cs typeface="+mn-cs"/>
                        </a:rPr>
                        <a:t> off point*</a:t>
                      </a:r>
                    </a:p>
                  </a:txBody>
                  <a:tcPr marL="68580" marR="68580">
                    <a:solidFill>
                      <a:schemeClr val="accent1"/>
                    </a:solidFill>
                  </a:tcPr>
                </a:tc>
                <a:tc>
                  <a:txBody>
                    <a:bodyPr/>
                    <a:lstStyle/>
                    <a:p>
                      <a:pPr marL="0" algn="ctr" defTabSz="457200" rtl="0" eaLnBrk="1" latinLnBrk="0" hangingPunct="1">
                        <a:lnSpc>
                          <a:spcPct val="107000"/>
                        </a:lnSpc>
                        <a:spcAft>
                          <a:spcPts val="0"/>
                        </a:spcAft>
                      </a:pPr>
                      <a:br>
                        <a:rPr lang="pt-BR" sz="2500" b="1" kern="1200" dirty="0">
                          <a:solidFill>
                            <a:schemeClr val="lt1"/>
                          </a:solidFill>
                          <a:effectLst/>
                          <a:latin typeface="+mn-lt"/>
                          <a:ea typeface="+mn-ea"/>
                          <a:cs typeface="+mn-cs"/>
                        </a:rPr>
                      </a:br>
                      <a:r>
                        <a:rPr lang="pt-BR" sz="2500" b="1" kern="1200" dirty="0" err="1">
                          <a:solidFill>
                            <a:schemeClr val="lt1"/>
                          </a:solidFill>
                          <a:effectLst/>
                          <a:latin typeface="+mn-lt"/>
                          <a:ea typeface="+mn-ea"/>
                          <a:cs typeface="+mn-cs"/>
                        </a:rPr>
                        <a:t>Sensitivity</a:t>
                      </a:r>
                      <a:endParaRPr lang="pt-BR" sz="2500" b="1" kern="1200" dirty="0">
                        <a:solidFill>
                          <a:schemeClr val="lt1"/>
                        </a:solidFill>
                        <a:effectLst/>
                        <a:latin typeface="+mn-lt"/>
                        <a:ea typeface="+mn-ea"/>
                        <a:cs typeface="+mn-cs"/>
                      </a:endParaRPr>
                    </a:p>
                  </a:txBody>
                  <a:tcPr marL="68580" marR="68580">
                    <a:solidFill>
                      <a:schemeClr val="accent1"/>
                    </a:solidFill>
                  </a:tcPr>
                </a:tc>
                <a:tc>
                  <a:txBody>
                    <a:bodyPr/>
                    <a:lstStyle/>
                    <a:p>
                      <a:pPr marL="0" algn="ctr" defTabSz="457200" rtl="0" eaLnBrk="1" latinLnBrk="0" hangingPunct="1">
                        <a:lnSpc>
                          <a:spcPct val="107000"/>
                        </a:lnSpc>
                        <a:spcAft>
                          <a:spcPts val="0"/>
                        </a:spcAft>
                      </a:pPr>
                      <a:br>
                        <a:rPr lang="pt-BR" sz="2500" b="1" kern="1200" dirty="0">
                          <a:solidFill>
                            <a:schemeClr val="lt1"/>
                          </a:solidFill>
                          <a:effectLst/>
                          <a:latin typeface="+mn-lt"/>
                          <a:ea typeface="+mn-ea"/>
                          <a:cs typeface="+mn-cs"/>
                        </a:rPr>
                      </a:br>
                      <a:r>
                        <a:rPr lang="pt-BR" sz="2500" b="1" kern="1200" dirty="0" err="1">
                          <a:solidFill>
                            <a:schemeClr val="lt1"/>
                          </a:solidFill>
                          <a:effectLst/>
                          <a:latin typeface="+mn-lt"/>
                          <a:ea typeface="+mn-ea"/>
                          <a:cs typeface="+mn-cs"/>
                        </a:rPr>
                        <a:t>Specificity</a:t>
                      </a:r>
                      <a:endParaRPr lang="pt-BR" sz="2500" b="1" kern="1200" dirty="0">
                        <a:solidFill>
                          <a:schemeClr val="lt1"/>
                        </a:solidFill>
                        <a:effectLst/>
                        <a:latin typeface="+mn-lt"/>
                        <a:ea typeface="+mn-ea"/>
                        <a:cs typeface="+mn-cs"/>
                      </a:endParaRPr>
                    </a:p>
                  </a:txBody>
                  <a:tcPr marL="68580" marR="68580">
                    <a:solidFill>
                      <a:schemeClr val="accent1"/>
                    </a:solidFill>
                  </a:tcPr>
                </a:tc>
                <a:tc>
                  <a:txBody>
                    <a:bodyPr/>
                    <a:lstStyle/>
                    <a:p>
                      <a:pPr marL="0" algn="ctr" defTabSz="457200" rtl="0" eaLnBrk="1" latinLnBrk="0" hangingPunct="1">
                        <a:lnSpc>
                          <a:spcPct val="107000"/>
                        </a:lnSpc>
                        <a:spcAft>
                          <a:spcPts val="0"/>
                        </a:spcAft>
                      </a:pPr>
                      <a:br>
                        <a:rPr lang="pt-BR" sz="2500" b="1" kern="1200" dirty="0">
                          <a:solidFill>
                            <a:schemeClr val="lt1"/>
                          </a:solidFill>
                          <a:effectLst/>
                          <a:latin typeface="+mn-lt"/>
                          <a:ea typeface="+mn-ea"/>
                          <a:cs typeface="+mn-cs"/>
                        </a:rPr>
                      </a:br>
                      <a:r>
                        <a:rPr lang="pt-BR" sz="2500" b="1" kern="1200" dirty="0">
                          <a:solidFill>
                            <a:schemeClr val="lt1"/>
                          </a:solidFill>
                          <a:effectLst/>
                          <a:latin typeface="+mn-lt"/>
                          <a:ea typeface="+mn-ea"/>
                          <a:cs typeface="+mn-cs"/>
                        </a:rPr>
                        <a:t>PPV</a:t>
                      </a:r>
                    </a:p>
                  </a:txBody>
                  <a:tcPr marL="68580" marR="68580">
                    <a:solidFill>
                      <a:schemeClr val="accent1"/>
                    </a:solidFill>
                  </a:tcPr>
                </a:tc>
                <a:tc>
                  <a:txBody>
                    <a:bodyPr/>
                    <a:lstStyle/>
                    <a:p>
                      <a:pPr marL="0" algn="ctr" defTabSz="457200" rtl="0" eaLnBrk="1" latinLnBrk="0" hangingPunct="1">
                        <a:lnSpc>
                          <a:spcPct val="107000"/>
                        </a:lnSpc>
                        <a:spcAft>
                          <a:spcPts val="0"/>
                        </a:spcAft>
                      </a:pPr>
                      <a:br>
                        <a:rPr lang="pt-BR" sz="2500" b="1" kern="1200" dirty="0">
                          <a:solidFill>
                            <a:schemeClr val="lt1"/>
                          </a:solidFill>
                          <a:effectLst/>
                          <a:latin typeface="+mn-lt"/>
                          <a:ea typeface="+mn-ea"/>
                          <a:cs typeface="+mn-cs"/>
                        </a:rPr>
                      </a:br>
                      <a:r>
                        <a:rPr lang="pt-BR" sz="2500" b="1" kern="1200" dirty="0">
                          <a:solidFill>
                            <a:schemeClr val="lt1"/>
                          </a:solidFill>
                          <a:effectLst/>
                          <a:latin typeface="+mn-lt"/>
                          <a:ea typeface="+mn-ea"/>
                          <a:cs typeface="+mn-cs"/>
                        </a:rPr>
                        <a:t>NPV</a:t>
                      </a:r>
                    </a:p>
                  </a:txBody>
                  <a:tcPr marL="68580" marR="68580">
                    <a:solidFill>
                      <a:schemeClr val="accent1"/>
                    </a:solidFill>
                  </a:tcPr>
                </a:tc>
                <a:extLst>
                  <a:ext uri="{0D108BD9-81ED-4DB2-BD59-A6C34878D82A}">
                    <a16:rowId xmlns:a16="http://schemas.microsoft.com/office/drawing/2014/main" val="3934412033"/>
                  </a:ext>
                </a:extLst>
              </a:tr>
              <a:tr h="0">
                <a:tc>
                  <a:txBody>
                    <a:bodyPr/>
                    <a:lstStyle/>
                    <a:p>
                      <a:pPr>
                        <a:lnSpc>
                          <a:spcPct val="107000"/>
                        </a:lnSpc>
                        <a:spcAft>
                          <a:spcPts val="800"/>
                        </a:spcAft>
                      </a:pPr>
                      <a:r>
                        <a:rPr lang="pt-BR" sz="2500" b="1" dirty="0">
                          <a:effectLst/>
                        </a:rPr>
                        <a:t>MPR</a:t>
                      </a:r>
                      <a:endParaRPr lang="pt-BR" sz="2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1.07</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0.68</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0.62</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a:effectLst/>
                        </a:rPr>
                        <a:t>0.84</a:t>
                      </a:r>
                      <a:endParaRPr lang="pt-BR"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a:effectLst/>
                        </a:rPr>
                        <a:t>0.41</a:t>
                      </a:r>
                      <a:endParaRPr lang="pt-BR"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906359937"/>
                  </a:ext>
                </a:extLst>
              </a:tr>
              <a:tr h="0">
                <a:tc>
                  <a:txBody>
                    <a:bodyPr/>
                    <a:lstStyle/>
                    <a:p>
                      <a:pPr>
                        <a:lnSpc>
                          <a:spcPct val="107000"/>
                        </a:lnSpc>
                        <a:spcAft>
                          <a:spcPts val="800"/>
                        </a:spcAft>
                      </a:pPr>
                      <a:r>
                        <a:rPr lang="pt-BR" sz="2500" b="1">
                          <a:effectLst/>
                        </a:rPr>
                        <a:t>Pill count</a:t>
                      </a:r>
                      <a:endParaRPr lang="pt-BR" sz="25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90.09</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0.77</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0.62</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0.86</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0.47</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2815804393"/>
                  </a:ext>
                </a:extLst>
              </a:tr>
              <a:tr h="0">
                <a:tc>
                  <a:txBody>
                    <a:bodyPr/>
                    <a:lstStyle/>
                    <a:p>
                      <a:pPr>
                        <a:lnSpc>
                          <a:spcPct val="107000"/>
                        </a:lnSpc>
                        <a:spcAft>
                          <a:spcPts val="800"/>
                        </a:spcAft>
                      </a:pPr>
                      <a:r>
                        <a:rPr lang="pt-BR" sz="2500" b="1" dirty="0">
                          <a:effectLst/>
                        </a:rPr>
                        <a:t>Self-</a:t>
                      </a:r>
                      <a:r>
                        <a:rPr lang="pt-BR" sz="2500" b="1" dirty="0" err="1">
                          <a:effectLst/>
                        </a:rPr>
                        <a:t>report</a:t>
                      </a:r>
                      <a:endParaRPr lang="pt-BR" sz="2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99.90</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a:effectLst/>
                        </a:rPr>
                        <a:t>0.64</a:t>
                      </a:r>
                      <a:endParaRPr lang="pt-BR"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a:effectLst/>
                        </a:rPr>
                        <a:t>0.56</a:t>
                      </a:r>
                      <a:endParaRPr lang="pt-BR"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0.84</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tc>
                  <a:txBody>
                    <a:bodyPr/>
                    <a:lstStyle/>
                    <a:p>
                      <a:pPr algn="ctr">
                        <a:lnSpc>
                          <a:spcPct val="107000"/>
                        </a:lnSpc>
                        <a:spcAft>
                          <a:spcPts val="800"/>
                        </a:spcAft>
                      </a:pPr>
                      <a:r>
                        <a:rPr lang="pt-BR" sz="2500" dirty="0">
                          <a:effectLst/>
                        </a:rPr>
                        <a:t>0.31</a:t>
                      </a:r>
                      <a:endParaRPr lang="pt-BR"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a:tc>
                <a:extLst>
                  <a:ext uri="{0D108BD9-81ED-4DB2-BD59-A6C34878D82A}">
                    <a16:rowId xmlns:a16="http://schemas.microsoft.com/office/drawing/2014/main" val="3762598171"/>
                  </a:ext>
                </a:extLst>
              </a:tr>
            </a:tbl>
          </a:graphicData>
        </a:graphic>
      </p:graphicFrame>
      <p:sp>
        <p:nvSpPr>
          <p:cNvPr id="5" name="Retângulo 4">
            <a:extLst>
              <a:ext uri="{FF2B5EF4-FFF2-40B4-BE49-F238E27FC236}">
                <a16:creationId xmlns:a16="http://schemas.microsoft.com/office/drawing/2014/main" id="{5750B663-039B-4F83-960E-C2D277C3BAF3}"/>
              </a:ext>
            </a:extLst>
          </p:cNvPr>
          <p:cNvSpPr/>
          <p:nvPr/>
        </p:nvSpPr>
        <p:spPr>
          <a:xfrm>
            <a:off x="597159" y="4867861"/>
            <a:ext cx="3897285" cy="369332"/>
          </a:xfrm>
          <a:prstGeom prst="rect">
            <a:avLst/>
          </a:prstGeom>
        </p:spPr>
        <p:txBody>
          <a:bodyPr wrap="none">
            <a:spAutoFit/>
          </a:bodyPr>
          <a:lstStyle/>
          <a:p>
            <a:r>
              <a:rPr lang="en-US" b="1" dirty="0">
                <a:latin typeface="Times New Roman" panose="02020603050405020304" pitchFamily="18" charset="0"/>
                <a:ea typeface="Calibri" panose="020F0502020204030204" pitchFamily="34" charset="0"/>
              </a:rPr>
              <a:t>*Youden index and distance to corner</a:t>
            </a:r>
            <a:endParaRPr lang="pt-BR" b="1" dirty="0"/>
          </a:p>
        </p:txBody>
      </p:sp>
    </p:spTree>
    <p:extLst>
      <p:ext uri="{BB962C8B-B14F-4D97-AF65-F5344CB8AC3E}">
        <p14:creationId xmlns:p14="http://schemas.microsoft.com/office/powerpoint/2010/main" val="3251496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BCEB5D-EF57-4C06-810C-5E5A4F6E08F2}"/>
              </a:ext>
            </a:extLst>
          </p:cNvPr>
          <p:cNvSpPr>
            <a:spLocks noGrp="1"/>
          </p:cNvSpPr>
          <p:nvPr>
            <p:ph type="title"/>
          </p:nvPr>
        </p:nvSpPr>
        <p:spPr>
          <a:xfrm>
            <a:off x="531845" y="428592"/>
            <a:ext cx="8229600" cy="1143000"/>
          </a:xfrm>
        </p:spPr>
        <p:txBody>
          <a:bodyPr vert="horz" lIns="91440" tIns="45720" rIns="91440" bIns="45720" rtlCol="0" anchor="ctr">
            <a:normAutofit fontScale="90000"/>
          </a:bodyPr>
          <a:lstStyle/>
          <a:p>
            <a:r>
              <a:rPr lang="en-US" dirty="0"/>
              <a:t>Comparing the performances of the different adherence measures*</a:t>
            </a:r>
            <a:br>
              <a:rPr lang="pt-BR" dirty="0"/>
            </a:br>
            <a:endParaRPr lang="pt-BR" dirty="0"/>
          </a:p>
        </p:txBody>
      </p:sp>
      <p:pic>
        <p:nvPicPr>
          <p:cNvPr id="5" name="Espaço Reservado para Conteúdo 4">
            <a:extLst>
              <a:ext uri="{FF2B5EF4-FFF2-40B4-BE49-F238E27FC236}">
                <a16:creationId xmlns:a16="http://schemas.microsoft.com/office/drawing/2014/main" id="{8C9D8792-7618-459A-9837-752B6D1AA01B}"/>
              </a:ext>
            </a:extLst>
          </p:cNvPr>
          <p:cNvPicPr>
            <a:picLocks noGrp="1" noChangeAspect="1"/>
          </p:cNvPicPr>
          <p:nvPr>
            <p:ph idx="1"/>
          </p:nvPr>
        </p:nvPicPr>
        <p:blipFill>
          <a:blip r:embed="rId2"/>
          <a:stretch>
            <a:fillRect/>
          </a:stretch>
        </p:blipFill>
        <p:spPr>
          <a:xfrm>
            <a:off x="2026500" y="1707059"/>
            <a:ext cx="6564200" cy="3734300"/>
          </a:xfrm>
        </p:spPr>
      </p:pic>
      <p:sp>
        <p:nvSpPr>
          <p:cNvPr id="6" name="Retângulo 5">
            <a:extLst>
              <a:ext uri="{FF2B5EF4-FFF2-40B4-BE49-F238E27FC236}">
                <a16:creationId xmlns:a16="http://schemas.microsoft.com/office/drawing/2014/main" id="{66C5BBAC-EF0D-43F3-89E8-2CF04475E595}"/>
              </a:ext>
            </a:extLst>
          </p:cNvPr>
          <p:cNvSpPr/>
          <p:nvPr/>
        </p:nvSpPr>
        <p:spPr>
          <a:xfrm>
            <a:off x="667108" y="5866236"/>
            <a:ext cx="1468415" cy="369332"/>
          </a:xfrm>
          <a:prstGeom prst="rect">
            <a:avLst/>
          </a:prstGeom>
        </p:spPr>
        <p:txBody>
          <a:bodyPr wrap="none">
            <a:spAutoFit/>
          </a:bodyPr>
          <a:lstStyle/>
          <a:p>
            <a:r>
              <a:rPr lang="en-US" b="1" dirty="0">
                <a:latin typeface="Times New Roman" panose="02020603050405020304" pitchFamily="18" charset="0"/>
              </a:rPr>
              <a:t>*DeLong test </a:t>
            </a:r>
            <a:endParaRPr lang="pt-BR" b="1" dirty="0">
              <a:latin typeface="Times New Roman" panose="02020603050405020304" pitchFamily="18" charset="0"/>
            </a:endParaRPr>
          </a:p>
        </p:txBody>
      </p:sp>
    </p:spTree>
    <p:extLst>
      <p:ext uri="{BB962C8B-B14F-4D97-AF65-F5344CB8AC3E}">
        <p14:creationId xmlns:p14="http://schemas.microsoft.com/office/powerpoint/2010/main" val="2387643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236C07-9212-49B3-9603-D5AB54AF86A6}"/>
              </a:ext>
            </a:extLst>
          </p:cNvPr>
          <p:cNvSpPr>
            <a:spLocks noGrp="1"/>
          </p:cNvSpPr>
          <p:nvPr>
            <p:ph type="title"/>
          </p:nvPr>
        </p:nvSpPr>
        <p:spPr>
          <a:xfrm>
            <a:off x="457200" y="135295"/>
            <a:ext cx="8229600" cy="1143000"/>
          </a:xfrm>
        </p:spPr>
        <p:txBody>
          <a:bodyPr/>
          <a:lstStyle/>
          <a:p>
            <a:r>
              <a:rPr lang="pt-BR" dirty="0" err="1"/>
              <a:t>Summary</a:t>
            </a:r>
            <a:endParaRPr lang="pt-BR" dirty="0"/>
          </a:p>
        </p:txBody>
      </p:sp>
      <p:sp>
        <p:nvSpPr>
          <p:cNvPr id="3" name="Espaço Reservado para Conteúdo 2">
            <a:extLst>
              <a:ext uri="{FF2B5EF4-FFF2-40B4-BE49-F238E27FC236}">
                <a16:creationId xmlns:a16="http://schemas.microsoft.com/office/drawing/2014/main" id="{4AC2C2F1-F50D-40A2-8B48-B86030EE0248}"/>
              </a:ext>
            </a:extLst>
          </p:cNvPr>
          <p:cNvSpPr>
            <a:spLocks noGrp="1"/>
          </p:cNvSpPr>
          <p:nvPr>
            <p:ph idx="1"/>
          </p:nvPr>
        </p:nvSpPr>
        <p:spPr>
          <a:xfrm>
            <a:off x="457200" y="1278294"/>
            <a:ext cx="8229600" cy="5038529"/>
          </a:xfrm>
        </p:spPr>
        <p:txBody>
          <a:bodyPr>
            <a:normAutofit fontScale="85000" lnSpcReduction="20000"/>
          </a:bodyPr>
          <a:lstStyle/>
          <a:p>
            <a:pPr algn="just"/>
            <a:r>
              <a:rPr lang="en-US" dirty="0"/>
              <a:t>All adherence measures were able to discriminate between participants with and without protective drug levels (AUC&gt;0.5)</a:t>
            </a:r>
          </a:p>
          <a:p>
            <a:pPr algn="just"/>
            <a:endParaRPr lang="en-US" dirty="0"/>
          </a:p>
          <a:p>
            <a:pPr algn="just"/>
            <a:r>
              <a:rPr lang="en-US" dirty="0"/>
              <a:t>High recorded adherence was predictive of protective drug levels (PPV&gt;0.8) </a:t>
            </a:r>
          </a:p>
          <a:p>
            <a:pPr algn="just"/>
            <a:endParaRPr lang="en-US" dirty="0"/>
          </a:p>
          <a:p>
            <a:pPr algn="just"/>
            <a:r>
              <a:rPr lang="en-US" dirty="0"/>
              <a:t>Low recorded adherence could not predict lack of protective drug levels (NPV&lt;0.5)</a:t>
            </a:r>
          </a:p>
          <a:p>
            <a:pPr algn="just"/>
            <a:endParaRPr lang="en-US" dirty="0"/>
          </a:p>
          <a:p>
            <a:pPr algn="just"/>
            <a:r>
              <a:rPr lang="en-US" dirty="0"/>
              <a:t>Low-burden measurements such as MPR and self-report can be used to predict </a:t>
            </a:r>
            <a:r>
              <a:rPr lang="en-US" dirty="0" err="1"/>
              <a:t>PrEP</a:t>
            </a:r>
            <a:r>
              <a:rPr lang="en-US" dirty="0"/>
              <a:t> adherence in a public health context in Brazil.</a:t>
            </a:r>
            <a:endParaRPr lang="pt-BR" dirty="0"/>
          </a:p>
          <a:p>
            <a:endParaRPr lang="pt-BR" dirty="0"/>
          </a:p>
        </p:txBody>
      </p:sp>
    </p:spTree>
    <p:extLst>
      <p:ext uri="{BB962C8B-B14F-4D97-AF65-F5344CB8AC3E}">
        <p14:creationId xmlns:p14="http://schemas.microsoft.com/office/powerpoint/2010/main" val="1543972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AC7761-D3CC-4D86-AEC7-9B77D1E1625C}"/>
              </a:ext>
            </a:extLst>
          </p:cNvPr>
          <p:cNvSpPr>
            <a:spLocks noGrp="1"/>
          </p:cNvSpPr>
          <p:nvPr>
            <p:ph type="title"/>
          </p:nvPr>
        </p:nvSpPr>
        <p:spPr/>
        <p:txBody>
          <a:bodyPr/>
          <a:lstStyle/>
          <a:p>
            <a:r>
              <a:rPr lang="pt-BR" dirty="0" err="1"/>
              <a:t>Acknowledgements</a:t>
            </a:r>
            <a:endParaRPr lang="pt-BR" dirty="0"/>
          </a:p>
        </p:txBody>
      </p:sp>
      <p:sp>
        <p:nvSpPr>
          <p:cNvPr id="3" name="Espaço Reservado para Conteúdo 2">
            <a:extLst>
              <a:ext uri="{FF2B5EF4-FFF2-40B4-BE49-F238E27FC236}">
                <a16:creationId xmlns:a16="http://schemas.microsoft.com/office/drawing/2014/main" id="{11A9DDEA-3FD4-41AF-A6C2-8B060D1A0477}"/>
              </a:ext>
            </a:extLst>
          </p:cNvPr>
          <p:cNvSpPr>
            <a:spLocks noGrp="1"/>
          </p:cNvSpPr>
          <p:nvPr>
            <p:ph idx="1"/>
          </p:nvPr>
        </p:nvSpPr>
        <p:spPr>
          <a:xfrm>
            <a:off x="457201" y="1600201"/>
            <a:ext cx="4114800" cy="4525963"/>
          </a:xfrm>
        </p:spPr>
        <p:txBody>
          <a:bodyPr numCol="1"/>
          <a:lstStyle/>
          <a:p>
            <a:pPr algn="just"/>
            <a:r>
              <a:rPr lang="pt-BR" sz="2500" dirty="0" err="1"/>
              <a:t>Study</a:t>
            </a:r>
            <a:r>
              <a:rPr lang="pt-BR" sz="2500" dirty="0"/>
              <a:t> </a:t>
            </a:r>
            <a:r>
              <a:rPr lang="pt-BR" sz="2500" dirty="0" err="1"/>
              <a:t>Participants</a:t>
            </a:r>
            <a:endParaRPr lang="pt-BR" sz="2500" dirty="0"/>
          </a:p>
          <a:p>
            <a:pPr algn="just"/>
            <a:endParaRPr lang="pt-BR" sz="500" dirty="0"/>
          </a:p>
          <a:p>
            <a:pPr algn="just"/>
            <a:r>
              <a:rPr lang="pt-BR" sz="2500" dirty="0" err="1"/>
              <a:t>PrEP</a:t>
            </a:r>
            <a:r>
              <a:rPr lang="pt-BR" sz="2500" dirty="0"/>
              <a:t> Brasil </a:t>
            </a:r>
            <a:r>
              <a:rPr lang="pt-BR" sz="2500" dirty="0" err="1"/>
              <a:t>Study</a:t>
            </a:r>
            <a:r>
              <a:rPr lang="pt-BR" sz="2500" dirty="0"/>
              <a:t> Team</a:t>
            </a:r>
          </a:p>
          <a:p>
            <a:pPr algn="just"/>
            <a:endParaRPr lang="pt-BR" sz="500" dirty="0"/>
          </a:p>
          <a:p>
            <a:pPr algn="just"/>
            <a:r>
              <a:rPr lang="pt-BR" sz="2500" dirty="0" err="1"/>
              <a:t>University</a:t>
            </a:r>
            <a:r>
              <a:rPr lang="pt-BR" sz="2500" dirty="0"/>
              <a:t> </a:t>
            </a:r>
            <a:r>
              <a:rPr lang="pt-BR" sz="2500" dirty="0" err="1"/>
              <a:t>of</a:t>
            </a:r>
            <a:r>
              <a:rPr lang="pt-BR" sz="2500" dirty="0"/>
              <a:t> Colorado Antiviral </a:t>
            </a:r>
            <a:r>
              <a:rPr lang="pt-BR" sz="2500" dirty="0" err="1"/>
              <a:t>Pharmacology</a:t>
            </a:r>
            <a:r>
              <a:rPr lang="pt-BR" sz="2500" dirty="0"/>
              <a:t> </a:t>
            </a:r>
            <a:r>
              <a:rPr lang="pt-BR" sz="2500" dirty="0" err="1"/>
              <a:t>Laboratory</a:t>
            </a:r>
            <a:endParaRPr lang="pt-BR" sz="2500" dirty="0"/>
          </a:p>
          <a:p>
            <a:pPr algn="just"/>
            <a:endParaRPr lang="pt-BR" sz="500" dirty="0"/>
          </a:p>
          <a:p>
            <a:pPr algn="just"/>
            <a:r>
              <a:rPr lang="pt-BR" sz="2500" dirty="0"/>
              <a:t>AIDS 2018 </a:t>
            </a:r>
            <a:r>
              <a:rPr lang="pt-BR" sz="2500" dirty="0" err="1"/>
              <a:t>scholarships</a:t>
            </a:r>
            <a:endParaRPr lang="pt-BR" sz="2500" dirty="0"/>
          </a:p>
          <a:p>
            <a:pPr algn="just"/>
            <a:endParaRPr lang="pt-BR" sz="2800" dirty="0"/>
          </a:p>
          <a:p>
            <a:pPr marL="0" indent="0" algn="just">
              <a:buNone/>
            </a:pPr>
            <a:endParaRPr lang="pt-BR" sz="2800" dirty="0"/>
          </a:p>
          <a:p>
            <a:pPr algn="just"/>
            <a:endParaRPr lang="pt-BR" sz="2000" dirty="0"/>
          </a:p>
          <a:p>
            <a:pPr algn="just"/>
            <a:endParaRPr lang="pt-BR" dirty="0"/>
          </a:p>
          <a:p>
            <a:pPr algn="just"/>
            <a:endParaRPr lang="pt-BR" dirty="0"/>
          </a:p>
        </p:txBody>
      </p:sp>
      <p:pic>
        <p:nvPicPr>
          <p:cNvPr id="4" name="Picture 1">
            <a:extLst>
              <a:ext uri="{FF2B5EF4-FFF2-40B4-BE49-F238E27FC236}">
                <a16:creationId xmlns:a16="http://schemas.microsoft.com/office/drawing/2014/main" id="{02BE6CE0-27D7-43ED-A34E-EAF77F852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4824622"/>
            <a:ext cx="1029886" cy="935276"/>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Imagem 14">
            <a:extLst>
              <a:ext uri="{FF2B5EF4-FFF2-40B4-BE49-F238E27FC236}">
                <a16:creationId xmlns:a16="http://schemas.microsoft.com/office/drawing/2014/main" id="{E0DE083B-B7BF-4248-8761-5C4962416D88}"/>
              </a:ext>
            </a:extLst>
          </p:cNvPr>
          <p:cNvPicPr>
            <a:picLocks noChangeAspect="1"/>
          </p:cNvPicPr>
          <p:nvPr/>
        </p:nvPicPr>
        <p:blipFill>
          <a:blip r:embed="rId3"/>
          <a:stretch>
            <a:fillRect/>
          </a:stretch>
        </p:blipFill>
        <p:spPr>
          <a:xfrm>
            <a:off x="1862717" y="4791020"/>
            <a:ext cx="1672180" cy="1000709"/>
          </a:xfrm>
          <a:prstGeom prst="rect">
            <a:avLst/>
          </a:prstGeom>
        </p:spPr>
      </p:pic>
      <p:pic>
        <p:nvPicPr>
          <p:cNvPr id="16" name="Imagem 15">
            <a:extLst>
              <a:ext uri="{FF2B5EF4-FFF2-40B4-BE49-F238E27FC236}">
                <a16:creationId xmlns:a16="http://schemas.microsoft.com/office/drawing/2014/main" id="{925ECD96-5350-4B2B-A0DA-8D967956ECCB}"/>
              </a:ext>
            </a:extLst>
          </p:cNvPr>
          <p:cNvPicPr>
            <a:picLocks noChangeAspect="1"/>
          </p:cNvPicPr>
          <p:nvPr/>
        </p:nvPicPr>
        <p:blipFill>
          <a:blip r:embed="rId4"/>
          <a:stretch>
            <a:fillRect/>
          </a:stretch>
        </p:blipFill>
        <p:spPr>
          <a:xfrm>
            <a:off x="3910527" y="4948280"/>
            <a:ext cx="1322947" cy="640135"/>
          </a:xfrm>
          <a:prstGeom prst="rect">
            <a:avLst/>
          </a:prstGeom>
        </p:spPr>
      </p:pic>
      <p:pic>
        <p:nvPicPr>
          <p:cNvPr id="17" name="Imagem 16">
            <a:extLst>
              <a:ext uri="{FF2B5EF4-FFF2-40B4-BE49-F238E27FC236}">
                <a16:creationId xmlns:a16="http://schemas.microsoft.com/office/drawing/2014/main" id="{D3F31421-0884-41A9-BCD9-331ACB029E23}"/>
              </a:ext>
            </a:extLst>
          </p:cNvPr>
          <p:cNvPicPr>
            <a:picLocks noChangeAspect="1"/>
          </p:cNvPicPr>
          <p:nvPr/>
        </p:nvPicPr>
        <p:blipFill>
          <a:blip r:embed="rId5"/>
          <a:stretch>
            <a:fillRect/>
          </a:stretch>
        </p:blipFill>
        <p:spPr>
          <a:xfrm>
            <a:off x="5683349" y="4884597"/>
            <a:ext cx="2853332" cy="813553"/>
          </a:xfrm>
          <a:prstGeom prst="rect">
            <a:avLst/>
          </a:prstGeom>
        </p:spPr>
      </p:pic>
      <p:sp>
        <p:nvSpPr>
          <p:cNvPr id="5" name="Retângulo 4">
            <a:extLst>
              <a:ext uri="{FF2B5EF4-FFF2-40B4-BE49-F238E27FC236}">
                <a16:creationId xmlns:a16="http://schemas.microsoft.com/office/drawing/2014/main" id="{5671D38C-5207-4E40-8358-A8129BE1B0EE}"/>
              </a:ext>
            </a:extLst>
          </p:cNvPr>
          <p:cNvSpPr/>
          <p:nvPr/>
        </p:nvSpPr>
        <p:spPr>
          <a:xfrm>
            <a:off x="4824015" y="1572890"/>
            <a:ext cx="4144137" cy="2323713"/>
          </a:xfrm>
          <a:prstGeom prst="rect">
            <a:avLst/>
          </a:prstGeom>
        </p:spPr>
        <p:txBody>
          <a:bodyPr vert="horz" lIns="91440" tIns="45720" rIns="91440" bIns="45720" numCol="1" rtlCol="0">
            <a:normAutofit/>
          </a:bodyPr>
          <a:lstStyle/>
          <a:p>
            <a:pPr marL="342900" indent="-342900" algn="just">
              <a:spcBef>
                <a:spcPct val="20000"/>
              </a:spcBef>
              <a:buFont typeface="Arial"/>
              <a:buChar char="•"/>
            </a:pPr>
            <a:r>
              <a:rPr lang="pt-BR" sz="2500" dirty="0">
                <a:latin typeface="Raleway" panose="020B0503030101060003" pitchFamily="34" charset="0"/>
                <a:cs typeface="Arial" pitchFamily="34" charset="0"/>
              </a:rPr>
              <a:t>CNPq</a:t>
            </a:r>
          </a:p>
          <a:p>
            <a:pPr marL="342900" indent="-342900" algn="just">
              <a:spcBef>
                <a:spcPct val="20000"/>
              </a:spcBef>
              <a:buFont typeface="Arial"/>
              <a:buChar char="•"/>
            </a:pPr>
            <a:r>
              <a:rPr lang="pt-BR" sz="2500" dirty="0">
                <a:latin typeface="Raleway" panose="020B0503030101060003" pitchFamily="34" charset="0"/>
                <a:cs typeface="Arial" pitchFamily="34" charset="0"/>
              </a:rPr>
              <a:t>SVS</a:t>
            </a:r>
          </a:p>
          <a:p>
            <a:pPr marL="342900" indent="-342900" algn="just">
              <a:spcBef>
                <a:spcPct val="20000"/>
              </a:spcBef>
              <a:buFont typeface="Arial"/>
              <a:buChar char="•"/>
            </a:pPr>
            <a:r>
              <a:rPr lang="pt-BR" sz="2500" dirty="0">
                <a:latin typeface="Raleway" panose="020B0503030101060003" pitchFamily="34" charset="0"/>
                <a:cs typeface="Arial" pitchFamily="34" charset="0"/>
              </a:rPr>
              <a:t>FAPERJ</a:t>
            </a:r>
          </a:p>
          <a:p>
            <a:pPr marL="342900" indent="-342900" algn="just">
              <a:spcBef>
                <a:spcPct val="20000"/>
              </a:spcBef>
              <a:buFont typeface="Arial"/>
              <a:buChar char="•"/>
            </a:pPr>
            <a:r>
              <a:rPr lang="pt-BR" sz="2500" dirty="0">
                <a:latin typeface="Raleway" panose="020B0503030101060003" pitchFamily="34" charset="0"/>
                <a:cs typeface="Arial" pitchFamily="34" charset="0"/>
              </a:rPr>
              <a:t>FAPESP</a:t>
            </a:r>
          </a:p>
          <a:p>
            <a:pPr marL="342900" indent="-342900" algn="just">
              <a:spcBef>
                <a:spcPct val="20000"/>
              </a:spcBef>
              <a:buFont typeface="Arial"/>
              <a:buChar char="•"/>
            </a:pPr>
            <a:r>
              <a:rPr lang="pt-BR" sz="2500" dirty="0" err="1">
                <a:latin typeface="Raleway" panose="020B0503030101060003" pitchFamily="34" charset="0"/>
                <a:cs typeface="Arial" pitchFamily="34" charset="0"/>
              </a:rPr>
              <a:t>Gilead</a:t>
            </a:r>
            <a:r>
              <a:rPr lang="pt-BR" sz="2500" dirty="0">
                <a:latin typeface="Raleway" panose="020B0503030101060003" pitchFamily="34" charset="0"/>
                <a:cs typeface="Arial" pitchFamily="34" charset="0"/>
              </a:rPr>
              <a:t> </a:t>
            </a:r>
            <a:r>
              <a:rPr lang="pt-BR" sz="2500" dirty="0" err="1">
                <a:latin typeface="Raleway" panose="020B0503030101060003" pitchFamily="34" charset="0"/>
                <a:cs typeface="Arial" pitchFamily="34" charset="0"/>
              </a:rPr>
              <a:t>Sciences</a:t>
            </a:r>
            <a:endParaRPr lang="pt-BR" sz="2500" dirty="0">
              <a:latin typeface="Raleway" panose="020B0503030101060003" pitchFamily="34" charset="0"/>
              <a:cs typeface="Arial" pitchFamily="34" charset="0"/>
            </a:endParaRPr>
          </a:p>
        </p:txBody>
      </p:sp>
      <p:cxnSp>
        <p:nvCxnSpPr>
          <p:cNvPr id="10" name="Conector reto 9">
            <a:extLst>
              <a:ext uri="{FF2B5EF4-FFF2-40B4-BE49-F238E27FC236}">
                <a16:creationId xmlns:a16="http://schemas.microsoft.com/office/drawing/2014/main" id="{ECD680F4-0F53-4ABC-AD66-9B9E4830CB7A}"/>
              </a:ext>
            </a:extLst>
          </p:cNvPr>
          <p:cNvCxnSpPr/>
          <p:nvPr/>
        </p:nvCxnSpPr>
        <p:spPr>
          <a:xfrm>
            <a:off x="4712677" y="1417639"/>
            <a:ext cx="0" cy="319081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703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BCFB5C-C96F-4F3C-9A6C-64F352732E40}"/>
              </a:ext>
            </a:extLst>
          </p:cNvPr>
          <p:cNvSpPr>
            <a:spLocks noGrp="1"/>
          </p:cNvSpPr>
          <p:nvPr>
            <p:ph type="title"/>
          </p:nvPr>
        </p:nvSpPr>
        <p:spPr/>
        <p:txBody>
          <a:bodyPr/>
          <a:lstStyle/>
          <a:p>
            <a:r>
              <a:rPr lang="pt-BR" dirty="0" err="1"/>
              <a:t>Disclosure</a:t>
            </a:r>
            <a:endParaRPr lang="pt-BR" dirty="0"/>
          </a:p>
        </p:txBody>
      </p:sp>
      <p:sp>
        <p:nvSpPr>
          <p:cNvPr id="3" name="Espaço Reservado para Conteúdo 2">
            <a:extLst>
              <a:ext uri="{FF2B5EF4-FFF2-40B4-BE49-F238E27FC236}">
                <a16:creationId xmlns:a16="http://schemas.microsoft.com/office/drawing/2014/main" id="{B13FD396-50A6-4576-8A8E-27582D51EAC8}"/>
              </a:ext>
            </a:extLst>
          </p:cNvPr>
          <p:cNvSpPr>
            <a:spLocks noGrp="1"/>
          </p:cNvSpPr>
          <p:nvPr>
            <p:ph idx="1"/>
          </p:nvPr>
        </p:nvSpPr>
        <p:spPr/>
        <p:txBody>
          <a:bodyPr>
            <a:normAutofit/>
          </a:bodyPr>
          <a:lstStyle/>
          <a:p>
            <a:pPr marL="0" indent="0" algn="just">
              <a:buNone/>
            </a:pPr>
            <a:r>
              <a:rPr lang="en-US" dirty="0"/>
              <a:t>Gilead Sciences donated the study drug and covered costs related to drug concentration assessment, but had no role in study design, collection, analysis, and interpretation of data, writing of the abstract, or the decision to submit the abstract for presentation.</a:t>
            </a:r>
            <a:endParaRPr lang="pt-BR" dirty="0"/>
          </a:p>
          <a:p>
            <a:pPr marL="0" indent="0" algn="ctr">
              <a:buNone/>
            </a:pPr>
            <a:endParaRPr lang="en-US" dirty="0"/>
          </a:p>
          <a:p>
            <a:pPr marL="0" indent="0" algn="ctr">
              <a:buNone/>
            </a:pPr>
            <a:endParaRPr lang="pt-BR" dirty="0"/>
          </a:p>
        </p:txBody>
      </p:sp>
    </p:spTree>
    <p:extLst>
      <p:ext uri="{BB962C8B-B14F-4D97-AF65-F5344CB8AC3E}">
        <p14:creationId xmlns:p14="http://schemas.microsoft.com/office/powerpoint/2010/main" val="250485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413794" y="1888955"/>
            <a:ext cx="8229600" cy="4525963"/>
          </a:xfrm>
        </p:spPr>
        <p:txBody>
          <a:bodyPr>
            <a:normAutofit/>
          </a:bodyPr>
          <a:lstStyle/>
          <a:p>
            <a:pPr algn="just"/>
            <a:r>
              <a:rPr lang="en-US" dirty="0"/>
              <a:t>Truvada (FTC/TDF) for </a:t>
            </a:r>
            <a:r>
              <a:rPr lang="en-US" dirty="0" err="1"/>
              <a:t>PrEP</a:t>
            </a:r>
            <a:r>
              <a:rPr lang="en-US" dirty="0"/>
              <a:t>: significant reduction in the risk of HIV acquisition.</a:t>
            </a:r>
          </a:p>
          <a:p>
            <a:pPr algn="just"/>
            <a:endParaRPr lang="en-US" sz="1000" dirty="0"/>
          </a:p>
          <a:p>
            <a:pPr algn="just"/>
            <a:r>
              <a:rPr lang="en-US" dirty="0"/>
              <a:t>Levels of protection are directly proportional to adherence.</a:t>
            </a:r>
          </a:p>
          <a:p>
            <a:endParaRPr lang="en-US" dirty="0"/>
          </a:p>
          <a:p>
            <a:endParaRPr lang="en-US" dirty="0"/>
          </a:p>
        </p:txBody>
      </p:sp>
      <p:sp>
        <p:nvSpPr>
          <p:cNvPr id="5" name="Espaço Reservado para Rodapé 3">
            <a:extLst>
              <a:ext uri="{FF2B5EF4-FFF2-40B4-BE49-F238E27FC236}">
                <a16:creationId xmlns:a16="http://schemas.microsoft.com/office/drawing/2014/main" id="{E3AB6DAC-8834-49FE-A968-7F6484ADBA55}"/>
              </a:ext>
            </a:extLst>
          </p:cNvPr>
          <p:cNvSpPr txBox="1">
            <a:spLocks/>
          </p:cNvSpPr>
          <p:nvPr/>
        </p:nvSpPr>
        <p:spPr bwMode="auto">
          <a:xfrm>
            <a:off x="606425" y="5554791"/>
            <a:ext cx="79311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marL="0" algn="l" defTabSz="4572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S PGothic" panose="020B0600070205080204" pitchFamily="34" charset="-128"/>
                <a:cs typeface="+mn-cs"/>
              </a:defRPr>
            </a:lvl1pPr>
            <a:lvl2pPr marL="742950" indent="-285750" algn="l" defTabSz="4572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4572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4572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4572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4572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6pPr>
            <a:lvl7pPr marL="2971800" indent="-228600" algn="l" defTabSz="4572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7pPr>
            <a:lvl8pPr marL="3429000" indent="-228600" algn="l" defTabSz="4572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8pPr>
            <a:lvl9pPr marL="3886200" indent="-228600" algn="l" defTabSz="457200" rtl="0" eaLnBrk="0" fontAlgn="base" latinLnBrk="0"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S PGothic" panose="020B0600070205080204" pitchFamily="34" charset="-128"/>
                <a:cs typeface="+mn-cs"/>
              </a:defRPr>
            </a:lvl9pPr>
          </a:lstStyle>
          <a:p>
            <a:pPr algn="just" fontAlgn="base">
              <a:spcBef>
                <a:spcPct val="0"/>
              </a:spcBef>
              <a:spcAft>
                <a:spcPct val="0"/>
              </a:spcAft>
              <a:buFontTx/>
              <a:buNone/>
            </a:pPr>
            <a:r>
              <a:rPr lang="da-DK" altLang="pt-BR" sz="1200" dirty="0"/>
              <a:t>Anderson, P. L. et al. Sci. Transl. Med. 4, 151ra125 (2012).</a:t>
            </a:r>
          </a:p>
          <a:p>
            <a:pPr algn="just" fontAlgn="base">
              <a:spcBef>
                <a:spcPct val="0"/>
              </a:spcBef>
              <a:spcAft>
                <a:spcPct val="0"/>
              </a:spcAft>
              <a:buFontTx/>
              <a:buNone/>
            </a:pPr>
            <a:r>
              <a:rPr lang="da-DK" altLang="pt-BR" sz="1200" dirty="0"/>
              <a:t>Amico, K. R. et al.. JAIDS 66, 530–537 (2014).</a:t>
            </a:r>
          </a:p>
          <a:p>
            <a:pPr algn="just" fontAlgn="base">
              <a:spcBef>
                <a:spcPct val="0"/>
              </a:spcBef>
              <a:spcAft>
                <a:spcPct val="0"/>
              </a:spcAft>
              <a:buFontTx/>
              <a:buNone/>
            </a:pPr>
            <a:r>
              <a:rPr lang="da-DK" altLang="pt-BR" sz="1200" dirty="0"/>
              <a:t>Zheng, J.-H. et al. J Pharm Biomed Anal 122, 16–20 (2016).</a:t>
            </a:r>
          </a:p>
          <a:p>
            <a:pPr algn="just" fontAlgn="base">
              <a:spcBef>
                <a:spcPct val="0"/>
              </a:spcBef>
              <a:spcAft>
                <a:spcPct val="0"/>
              </a:spcAft>
              <a:buFontTx/>
              <a:buNone/>
            </a:pPr>
            <a:r>
              <a:rPr lang="da-DK" altLang="pt-BR" sz="1200" dirty="0"/>
              <a:t>Marcus, J. et al. HIV Medicine 15, 385–395 (2014).</a:t>
            </a:r>
          </a:p>
        </p:txBody>
      </p:sp>
    </p:spTree>
    <p:extLst>
      <p:ext uri="{BB962C8B-B14F-4D97-AF65-F5344CB8AC3E}">
        <p14:creationId xmlns:p14="http://schemas.microsoft.com/office/powerpoint/2010/main" val="222122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8A5C8-659D-4AF4-84F2-2C83C1395D51}"/>
              </a:ext>
            </a:extLst>
          </p:cNvPr>
          <p:cNvSpPr>
            <a:spLocks noGrp="1"/>
          </p:cNvSpPr>
          <p:nvPr>
            <p:ph type="title"/>
          </p:nvPr>
        </p:nvSpPr>
        <p:spPr/>
        <p:txBody>
          <a:bodyPr>
            <a:normAutofit fontScale="90000"/>
          </a:bodyPr>
          <a:lstStyle/>
          <a:p>
            <a:r>
              <a:rPr lang="en-US" altLang="en-US" dirty="0"/>
              <a:t>Effectiveness of TDF/FTC </a:t>
            </a:r>
            <a:r>
              <a:rPr lang="en-US" altLang="en-US" dirty="0" err="1"/>
              <a:t>PrEP</a:t>
            </a:r>
            <a:r>
              <a:rPr lang="en-US" altLang="en-US" dirty="0"/>
              <a:t> Improves With Adherence</a:t>
            </a:r>
            <a:endParaRPr lang="pt-BR" dirty="0"/>
          </a:p>
        </p:txBody>
      </p:sp>
      <p:cxnSp>
        <p:nvCxnSpPr>
          <p:cNvPr id="43" name="Straight Connector 2">
            <a:extLst>
              <a:ext uri="{FF2B5EF4-FFF2-40B4-BE49-F238E27FC236}">
                <a16:creationId xmlns:a16="http://schemas.microsoft.com/office/drawing/2014/main" id="{6C2C315E-D17E-4FE2-9BDC-174D4AC0569D}"/>
              </a:ext>
            </a:extLst>
          </p:cNvPr>
          <p:cNvCxnSpPr>
            <a:cxnSpLocks noChangeShapeType="1"/>
          </p:cNvCxnSpPr>
          <p:nvPr/>
        </p:nvCxnSpPr>
        <p:spPr bwMode="auto">
          <a:xfrm flipV="1">
            <a:off x="1101499" y="2495551"/>
            <a:ext cx="7007225" cy="3106737"/>
          </a:xfrm>
          <a:prstGeom prst="line">
            <a:avLst/>
          </a:prstGeom>
          <a:noFill/>
          <a:ln w="28575">
            <a:solidFill>
              <a:srgbClr val="FF0000">
                <a:alpha val="50195"/>
              </a:srgbClr>
            </a:solidFill>
            <a:round/>
            <a:headEnd/>
            <a:tailEnd/>
          </a:ln>
          <a:extLst>
            <a:ext uri="{909E8E84-426E-40DD-AFC4-6F175D3DCCD1}">
              <a14:hiddenFill xmlns:a14="http://schemas.microsoft.com/office/drawing/2010/main">
                <a:noFill/>
              </a14:hiddenFill>
            </a:ext>
          </a:extLst>
        </p:spPr>
      </p:cxnSp>
      <p:cxnSp>
        <p:nvCxnSpPr>
          <p:cNvPr id="44" name="Straight Connector 4">
            <a:extLst>
              <a:ext uri="{FF2B5EF4-FFF2-40B4-BE49-F238E27FC236}">
                <a16:creationId xmlns:a16="http://schemas.microsoft.com/office/drawing/2014/main" id="{44F26182-CE5E-4D53-92B7-2BDB38FD1195}"/>
              </a:ext>
            </a:extLst>
          </p:cNvPr>
          <p:cNvCxnSpPr>
            <a:cxnSpLocks noChangeShapeType="1"/>
          </p:cNvCxnSpPr>
          <p:nvPr/>
        </p:nvCxnSpPr>
        <p:spPr bwMode="auto">
          <a:xfrm flipV="1">
            <a:off x="1053874" y="1944688"/>
            <a:ext cx="0" cy="3657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45" name="TextBox 30">
            <a:extLst>
              <a:ext uri="{FF2B5EF4-FFF2-40B4-BE49-F238E27FC236}">
                <a16:creationId xmlns:a16="http://schemas.microsoft.com/office/drawing/2014/main" id="{C2BAA4F5-13C9-4429-917E-82746E0CC5AE}"/>
              </a:ext>
            </a:extLst>
          </p:cNvPr>
          <p:cNvSpPr txBox="1">
            <a:spLocks noChangeArrowheads="1"/>
          </p:cNvSpPr>
          <p:nvPr/>
        </p:nvSpPr>
        <p:spPr bwMode="auto">
          <a:xfrm>
            <a:off x="495074" y="1781176"/>
            <a:ext cx="577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100</a:t>
            </a:r>
          </a:p>
        </p:txBody>
      </p:sp>
      <p:sp>
        <p:nvSpPr>
          <p:cNvPr id="46" name="TextBox 39">
            <a:extLst>
              <a:ext uri="{FF2B5EF4-FFF2-40B4-BE49-F238E27FC236}">
                <a16:creationId xmlns:a16="http://schemas.microsoft.com/office/drawing/2014/main" id="{B1EB34C2-48A3-491C-B061-19835490E248}"/>
              </a:ext>
            </a:extLst>
          </p:cNvPr>
          <p:cNvSpPr txBox="1">
            <a:spLocks noChangeArrowheads="1"/>
          </p:cNvSpPr>
          <p:nvPr/>
        </p:nvSpPr>
        <p:spPr bwMode="auto">
          <a:xfrm rot="16200000">
            <a:off x="-893196" y="3534570"/>
            <a:ext cx="243046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dirty="0">
                <a:solidFill>
                  <a:schemeClr val="tx1"/>
                </a:solidFill>
                <a:ea typeface="MS PGothic" panose="020B0600070205080204" pitchFamily="34" charset="-128"/>
              </a:rPr>
              <a:t>Effectiveness (%)*</a:t>
            </a:r>
          </a:p>
        </p:txBody>
      </p:sp>
      <p:cxnSp>
        <p:nvCxnSpPr>
          <p:cNvPr id="47" name="Straight Connector 4">
            <a:extLst>
              <a:ext uri="{FF2B5EF4-FFF2-40B4-BE49-F238E27FC236}">
                <a16:creationId xmlns:a16="http://schemas.microsoft.com/office/drawing/2014/main" id="{230B68A6-B57A-454F-9938-FB654F0B34B7}"/>
              </a:ext>
            </a:extLst>
          </p:cNvPr>
          <p:cNvCxnSpPr>
            <a:cxnSpLocks noChangeShapeType="1"/>
          </p:cNvCxnSpPr>
          <p:nvPr/>
        </p:nvCxnSpPr>
        <p:spPr bwMode="auto">
          <a:xfrm>
            <a:off x="1045936" y="5602288"/>
            <a:ext cx="68119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48" name="TextBox 78">
            <a:extLst>
              <a:ext uri="{FF2B5EF4-FFF2-40B4-BE49-F238E27FC236}">
                <a16:creationId xmlns:a16="http://schemas.microsoft.com/office/drawing/2014/main" id="{0C8CA63D-A9DF-4B6C-8EBD-7A3089FC1BF5}"/>
              </a:ext>
            </a:extLst>
          </p:cNvPr>
          <p:cNvSpPr txBox="1">
            <a:spLocks noChangeArrowheads="1"/>
          </p:cNvSpPr>
          <p:nvPr/>
        </p:nvSpPr>
        <p:spPr bwMode="auto">
          <a:xfrm>
            <a:off x="741136" y="5426076"/>
            <a:ext cx="312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0</a:t>
            </a:r>
          </a:p>
        </p:txBody>
      </p:sp>
      <p:sp>
        <p:nvSpPr>
          <p:cNvPr id="49" name="TextBox 79">
            <a:extLst>
              <a:ext uri="{FF2B5EF4-FFF2-40B4-BE49-F238E27FC236}">
                <a16:creationId xmlns:a16="http://schemas.microsoft.com/office/drawing/2014/main" id="{FDC00DD2-9B76-4AB2-BEC3-0BED3D4A0CF2}"/>
              </a:ext>
            </a:extLst>
          </p:cNvPr>
          <p:cNvSpPr txBox="1">
            <a:spLocks noChangeArrowheads="1"/>
          </p:cNvSpPr>
          <p:nvPr/>
        </p:nvSpPr>
        <p:spPr bwMode="auto">
          <a:xfrm>
            <a:off x="7502299" y="5618163"/>
            <a:ext cx="6524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100</a:t>
            </a:r>
          </a:p>
        </p:txBody>
      </p:sp>
      <p:sp>
        <p:nvSpPr>
          <p:cNvPr id="50" name="TextBox 82">
            <a:extLst>
              <a:ext uri="{FF2B5EF4-FFF2-40B4-BE49-F238E27FC236}">
                <a16:creationId xmlns:a16="http://schemas.microsoft.com/office/drawing/2014/main" id="{979120DD-E6ED-4DD7-917A-1D5E03E7725C}"/>
              </a:ext>
            </a:extLst>
          </p:cNvPr>
          <p:cNvSpPr txBox="1">
            <a:spLocks noChangeArrowheads="1"/>
          </p:cNvSpPr>
          <p:nvPr/>
        </p:nvSpPr>
        <p:spPr bwMode="auto">
          <a:xfrm>
            <a:off x="2862036" y="4130676"/>
            <a:ext cx="34671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dirty="0">
                <a:solidFill>
                  <a:schemeClr val="accent2"/>
                </a:solidFill>
                <a:ea typeface="MS PGothic" panose="020B0600070205080204" pitchFamily="34" charset="-128"/>
              </a:rPr>
              <a:t>iPrEx</a:t>
            </a:r>
            <a:r>
              <a:rPr lang="en-US" altLang="en-US" sz="1600" baseline="30000" dirty="0">
                <a:solidFill>
                  <a:schemeClr val="accent2"/>
                </a:solidFill>
                <a:ea typeface="MS PGothic" panose="020B0600070205080204" pitchFamily="34" charset="-128"/>
              </a:rPr>
              <a:t>[3]</a:t>
            </a:r>
            <a:br>
              <a:rPr lang="en-US" altLang="en-US" sz="1600" dirty="0">
                <a:solidFill>
                  <a:schemeClr val="tx1"/>
                </a:solidFill>
                <a:ea typeface="MS PGothic" panose="020B0600070205080204" pitchFamily="34" charset="-128"/>
              </a:rPr>
            </a:br>
            <a:r>
              <a:rPr lang="en-US" altLang="en-US" sz="1600" b="0" dirty="0">
                <a:solidFill>
                  <a:schemeClr val="tx1"/>
                </a:solidFill>
                <a:ea typeface="MS PGothic" panose="020B0600070205080204" pitchFamily="34" charset="-128"/>
              </a:rPr>
              <a:t>Efficacy 44%</a:t>
            </a:r>
            <a:br>
              <a:rPr lang="en-US" altLang="en-US" sz="1600" b="0" dirty="0">
                <a:solidFill>
                  <a:schemeClr val="tx1"/>
                </a:solidFill>
                <a:ea typeface="MS PGothic" panose="020B0600070205080204" pitchFamily="34" charset="-128"/>
              </a:rPr>
            </a:br>
            <a:r>
              <a:rPr lang="en-US" altLang="en-US" sz="1600" b="0" dirty="0">
                <a:solidFill>
                  <a:schemeClr val="tx1"/>
                </a:solidFill>
                <a:ea typeface="MS PGothic" panose="020B0600070205080204" pitchFamily="34" charset="-128"/>
              </a:rPr>
              <a:t>Adherence 51%</a:t>
            </a:r>
            <a:endParaRPr lang="en-US" altLang="en-US" sz="1600" dirty="0">
              <a:solidFill>
                <a:schemeClr val="tx1"/>
              </a:solidFill>
              <a:ea typeface="MS PGothic" panose="020B0600070205080204" pitchFamily="34" charset="-128"/>
            </a:endParaRPr>
          </a:p>
        </p:txBody>
      </p:sp>
      <p:sp>
        <p:nvSpPr>
          <p:cNvPr id="51" name="Oval 18">
            <a:extLst>
              <a:ext uri="{FF2B5EF4-FFF2-40B4-BE49-F238E27FC236}">
                <a16:creationId xmlns:a16="http://schemas.microsoft.com/office/drawing/2014/main" id="{CB2420F9-621F-4308-86BB-3A68E5898DCF}"/>
              </a:ext>
            </a:extLst>
          </p:cNvPr>
          <p:cNvSpPr>
            <a:spLocks noChangeArrowheads="1"/>
          </p:cNvSpPr>
          <p:nvPr/>
        </p:nvSpPr>
        <p:spPr bwMode="auto">
          <a:xfrm>
            <a:off x="4506686" y="4011613"/>
            <a:ext cx="136525" cy="13335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a typeface="MS PGothic" panose="020B0600070205080204" pitchFamily="34" charset="-128"/>
            </a:endParaRPr>
          </a:p>
        </p:txBody>
      </p:sp>
      <p:sp>
        <p:nvSpPr>
          <p:cNvPr id="53" name="Oval 18">
            <a:extLst>
              <a:ext uri="{FF2B5EF4-FFF2-40B4-BE49-F238E27FC236}">
                <a16:creationId xmlns:a16="http://schemas.microsoft.com/office/drawing/2014/main" id="{F6B00734-B86C-44A0-85A0-03119383BA4D}"/>
              </a:ext>
            </a:extLst>
          </p:cNvPr>
          <p:cNvSpPr>
            <a:spLocks noChangeArrowheads="1"/>
          </p:cNvSpPr>
          <p:nvPr/>
        </p:nvSpPr>
        <p:spPr bwMode="auto">
          <a:xfrm>
            <a:off x="6578374" y="2763838"/>
            <a:ext cx="136525" cy="133350"/>
          </a:xfrm>
          <a:prstGeom prst="ellipse">
            <a:avLst/>
          </a:prstGeom>
          <a:solidFill>
            <a:schemeClr val="accent3"/>
          </a:solidFill>
          <a:ln>
            <a:noFill/>
          </a:ln>
          <a:extLst>
            <a:ext uri="{91240B29-F687-4f45-9708-019B960494DF}"/>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defRPr/>
            </a:pPr>
            <a:endParaRPr lang="en-US" altLang="en-US" sz="1400" b="0" dirty="0">
              <a:solidFill>
                <a:schemeClr val="bg2"/>
              </a:solidFill>
            </a:endParaRPr>
          </a:p>
        </p:txBody>
      </p:sp>
      <p:sp>
        <p:nvSpPr>
          <p:cNvPr id="54" name="TextBox 61">
            <a:extLst>
              <a:ext uri="{FF2B5EF4-FFF2-40B4-BE49-F238E27FC236}">
                <a16:creationId xmlns:a16="http://schemas.microsoft.com/office/drawing/2014/main" id="{CE945215-0A8F-4558-9338-7ABB7FFC8D23}"/>
              </a:ext>
            </a:extLst>
          </p:cNvPr>
          <p:cNvSpPr txBox="1">
            <a:spLocks noChangeArrowheads="1"/>
          </p:cNvSpPr>
          <p:nvPr/>
        </p:nvSpPr>
        <p:spPr bwMode="auto">
          <a:xfrm>
            <a:off x="4844824" y="3422651"/>
            <a:ext cx="3467100" cy="831850"/>
          </a:xfrm>
          <a:prstGeom prst="rect">
            <a:avLst/>
          </a:prstGeom>
          <a:noFill/>
          <a:ln>
            <a:noFill/>
          </a:ln>
          <a:extLst>
            <a:ext uri="{909E8E84-426E-40dd-AFC4-6F175D3DCCD1}"/>
            <a:ext uri="{91240B29-F687-4f45-9708-019B960494DF}"/>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defRPr/>
            </a:pPr>
            <a:r>
              <a:rPr lang="en-US" altLang="en-US" sz="1600" dirty="0">
                <a:solidFill>
                  <a:schemeClr val="accent1"/>
                </a:solidFill>
              </a:rPr>
              <a:t>TDF2</a:t>
            </a:r>
            <a:r>
              <a:rPr lang="en-US" altLang="en-US" sz="1600" baseline="30000" dirty="0">
                <a:solidFill>
                  <a:schemeClr val="accent1"/>
                </a:solidFill>
              </a:rPr>
              <a:t>[4]</a:t>
            </a:r>
            <a:br>
              <a:rPr lang="en-US" altLang="en-US" sz="1600" dirty="0">
                <a:solidFill>
                  <a:schemeClr val="accent3"/>
                </a:solidFill>
              </a:rPr>
            </a:br>
            <a:r>
              <a:rPr lang="en-US" altLang="en-US" sz="1600" b="0" dirty="0">
                <a:solidFill>
                  <a:schemeClr val="tx1"/>
                </a:solidFill>
              </a:rPr>
              <a:t>Efficacy 62%</a:t>
            </a:r>
            <a:br>
              <a:rPr lang="en-US" altLang="en-US" sz="1600" b="0" dirty="0">
                <a:solidFill>
                  <a:schemeClr val="tx1"/>
                </a:solidFill>
              </a:rPr>
            </a:br>
            <a:r>
              <a:rPr lang="en-US" altLang="en-US" sz="1600" b="0" dirty="0">
                <a:solidFill>
                  <a:schemeClr val="tx1"/>
                </a:solidFill>
              </a:rPr>
              <a:t>Adherence 80%</a:t>
            </a:r>
            <a:endParaRPr lang="en-US" altLang="en-US" sz="1600" dirty="0">
              <a:solidFill>
                <a:schemeClr val="tx1"/>
              </a:solidFill>
            </a:endParaRPr>
          </a:p>
        </p:txBody>
      </p:sp>
      <p:sp>
        <p:nvSpPr>
          <p:cNvPr id="55" name="Oval 18">
            <a:extLst>
              <a:ext uri="{FF2B5EF4-FFF2-40B4-BE49-F238E27FC236}">
                <a16:creationId xmlns:a16="http://schemas.microsoft.com/office/drawing/2014/main" id="{05E44AA0-ABDD-46DA-A3FD-DCCD08482B85}"/>
              </a:ext>
            </a:extLst>
          </p:cNvPr>
          <p:cNvSpPr>
            <a:spLocks noChangeArrowheads="1"/>
          </p:cNvSpPr>
          <p:nvPr/>
        </p:nvSpPr>
        <p:spPr bwMode="auto">
          <a:xfrm>
            <a:off x="6438674" y="3267076"/>
            <a:ext cx="138112" cy="13335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a typeface="MS PGothic" panose="020B0600070205080204" pitchFamily="34" charset="-128"/>
            </a:endParaRPr>
          </a:p>
        </p:txBody>
      </p:sp>
      <p:sp>
        <p:nvSpPr>
          <p:cNvPr id="56" name="TextBox 92">
            <a:extLst>
              <a:ext uri="{FF2B5EF4-FFF2-40B4-BE49-F238E27FC236}">
                <a16:creationId xmlns:a16="http://schemas.microsoft.com/office/drawing/2014/main" id="{767C524A-03C4-4097-8D45-27D02D99FC4C}"/>
              </a:ext>
            </a:extLst>
          </p:cNvPr>
          <p:cNvSpPr txBox="1">
            <a:spLocks noChangeArrowheads="1"/>
          </p:cNvSpPr>
          <p:nvPr/>
        </p:nvSpPr>
        <p:spPr bwMode="auto">
          <a:xfrm>
            <a:off x="779236" y="4702176"/>
            <a:ext cx="34671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dirty="0">
                <a:solidFill>
                  <a:schemeClr val="tx2"/>
                </a:solidFill>
                <a:ea typeface="MS PGothic" panose="020B0600070205080204" pitchFamily="34" charset="-128"/>
              </a:rPr>
              <a:t>VOICE/FEM-PrEP</a:t>
            </a:r>
            <a:r>
              <a:rPr lang="en-US" altLang="en-US" sz="1600" baseline="30000" dirty="0">
                <a:solidFill>
                  <a:schemeClr val="tx2"/>
                </a:solidFill>
                <a:ea typeface="MS PGothic" panose="020B0600070205080204" pitchFamily="34" charset="-128"/>
              </a:rPr>
              <a:t>[1,2]</a:t>
            </a:r>
            <a:br>
              <a:rPr lang="en-US" altLang="en-US" sz="1600" dirty="0">
                <a:solidFill>
                  <a:srgbClr val="F6A108"/>
                </a:solidFill>
                <a:ea typeface="MS PGothic" panose="020B0600070205080204" pitchFamily="34" charset="-128"/>
              </a:rPr>
            </a:br>
            <a:r>
              <a:rPr lang="en-US" altLang="en-US" sz="1600" b="0" dirty="0">
                <a:solidFill>
                  <a:schemeClr val="tx1"/>
                </a:solidFill>
                <a:ea typeface="MS PGothic" panose="020B0600070205080204" pitchFamily="34" charset="-128"/>
              </a:rPr>
              <a:t>Efficacy 0%/6%</a:t>
            </a:r>
            <a:br>
              <a:rPr lang="en-US" altLang="en-US" sz="1600" b="0" dirty="0">
                <a:solidFill>
                  <a:schemeClr val="tx1"/>
                </a:solidFill>
                <a:ea typeface="MS PGothic" panose="020B0600070205080204" pitchFamily="34" charset="-128"/>
              </a:rPr>
            </a:br>
            <a:r>
              <a:rPr lang="en-US" altLang="en-US" sz="1600" b="0" dirty="0">
                <a:solidFill>
                  <a:schemeClr val="tx1"/>
                </a:solidFill>
                <a:ea typeface="MS PGothic" panose="020B0600070205080204" pitchFamily="34" charset="-128"/>
              </a:rPr>
              <a:t>Adherence 29%/≤ 37%</a:t>
            </a:r>
            <a:endParaRPr lang="en-US" altLang="en-US" sz="1600" dirty="0">
              <a:solidFill>
                <a:schemeClr val="tx1"/>
              </a:solidFill>
              <a:ea typeface="MS PGothic" panose="020B0600070205080204" pitchFamily="34" charset="-128"/>
            </a:endParaRPr>
          </a:p>
        </p:txBody>
      </p:sp>
      <p:sp>
        <p:nvSpPr>
          <p:cNvPr id="57" name="Oval 18">
            <a:extLst>
              <a:ext uri="{FF2B5EF4-FFF2-40B4-BE49-F238E27FC236}">
                <a16:creationId xmlns:a16="http://schemas.microsoft.com/office/drawing/2014/main" id="{AE1FC88F-2767-4CA3-BDC3-B7DD6C6D8848}"/>
              </a:ext>
            </a:extLst>
          </p:cNvPr>
          <p:cNvSpPr>
            <a:spLocks noChangeArrowheads="1"/>
          </p:cNvSpPr>
          <p:nvPr/>
        </p:nvSpPr>
        <p:spPr bwMode="auto">
          <a:xfrm>
            <a:off x="2889024" y="5537201"/>
            <a:ext cx="136525" cy="13335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a typeface="MS PGothic" panose="020B0600070205080204" pitchFamily="34" charset="-128"/>
            </a:endParaRPr>
          </a:p>
        </p:txBody>
      </p:sp>
      <p:sp>
        <p:nvSpPr>
          <p:cNvPr id="58" name="TextBox 95">
            <a:extLst>
              <a:ext uri="{FF2B5EF4-FFF2-40B4-BE49-F238E27FC236}">
                <a16:creationId xmlns:a16="http://schemas.microsoft.com/office/drawing/2014/main" id="{32AE12EA-D249-4DCB-830D-87C5D5007828}"/>
              </a:ext>
            </a:extLst>
          </p:cNvPr>
          <p:cNvSpPr txBox="1">
            <a:spLocks noChangeArrowheads="1"/>
          </p:cNvSpPr>
          <p:nvPr/>
        </p:nvSpPr>
        <p:spPr bwMode="auto">
          <a:xfrm>
            <a:off x="6719661" y="1698626"/>
            <a:ext cx="2311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dirty="0">
                <a:solidFill>
                  <a:schemeClr val="bg2">
                    <a:lumMod val="10000"/>
                  </a:schemeClr>
                </a:solidFill>
                <a:ea typeface="MS PGothic" panose="020B0600070205080204" pitchFamily="34" charset="-128"/>
              </a:rPr>
              <a:t>PROUD</a:t>
            </a:r>
            <a:r>
              <a:rPr lang="en-US" altLang="en-US" sz="1600" baseline="30000" dirty="0">
                <a:solidFill>
                  <a:schemeClr val="bg2">
                    <a:lumMod val="10000"/>
                  </a:schemeClr>
                </a:solidFill>
                <a:ea typeface="MS PGothic" panose="020B0600070205080204" pitchFamily="34" charset="-128"/>
              </a:rPr>
              <a:t>[6]</a:t>
            </a:r>
            <a:br>
              <a:rPr lang="en-US" altLang="en-US" sz="1600" dirty="0">
                <a:solidFill>
                  <a:schemeClr val="tx1"/>
                </a:solidFill>
                <a:ea typeface="MS PGothic" panose="020B0600070205080204" pitchFamily="34" charset="-128"/>
              </a:rPr>
            </a:br>
            <a:r>
              <a:rPr lang="en-US" altLang="en-US" sz="1600" b="0" dirty="0">
                <a:solidFill>
                  <a:schemeClr val="tx1"/>
                </a:solidFill>
                <a:ea typeface="MS PGothic" panose="020B0600070205080204" pitchFamily="34" charset="-128"/>
              </a:rPr>
              <a:t>Efficacy 86%</a:t>
            </a:r>
            <a:br>
              <a:rPr lang="en-US" altLang="en-US" sz="1600" b="0" dirty="0">
                <a:solidFill>
                  <a:schemeClr val="tx1"/>
                </a:solidFill>
                <a:ea typeface="MS PGothic" panose="020B0600070205080204" pitchFamily="34" charset="-128"/>
              </a:rPr>
            </a:br>
            <a:r>
              <a:rPr lang="en-US" altLang="en-US" sz="1600" b="0" dirty="0">
                <a:solidFill>
                  <a:schemeClr val="tx1"/>
                </a:solidFill>
                <a:ea typeface="MS PGothic" panose="020B0600070205080204" pitchFamily="34" charset="-128"/>
              </a:rPr>
              <a:t>Adherence ~ 100%</a:t>
            </a:r>
            <a:endParaRPr lang="en-US" altLang="en-US" sz="1600" dirty="0">
              <a:solidFill>
                <a:schemeClr val="tx1"/>
              </a:solidFill>
              <a:ea typeface="MS PGothic" panose="020B0600070205080204" pitchFamily="34" charset="-128"/>
            </a:endParaRPr>
          </a:p>
        </p:txBody>
      </p:sp>
      <p:sp>
        <p:nvSpPr>
          <p:cNvPr id="59" name="Oval 18">
            <a:extLst>
              <a:ext uri="{FF2B5EF4-FFF2-40B4-BE49-F238E27FC236}">
                <a16:creationId xmlns:a16="http://schemas.microsoft.com/office/drawing/2014/main" id="{9D6AE28F-A2F5-4911-8ABB-BC4A5555218D}"/>
              </a:ext>
            </a:extLst>
          </p:cNvPr>
          <p:cNvSpPr>
            <a:spLocks noChangeArrowheads="1"/>
          </p:cNvSpPr>
          <p:nvPr/>
        </p:nvSpPr>
        <p:spPr bwMode="auto">
          <a:xfrm>
            <a:off x="7778524" y="2524126"/>
            <a:ext cx="138112" cy="133350"/>
          </a:xfrm>
          <a:prstGeom prst="ellipse">
            <a:avLst/>
          </a:prstGeom>
          <a:solidFill>
            <a:schemeClr val="accent4"/>
          </a:solidFill>
          <a:ln>
            <a:noFill/>
          </a:ln>
          <a:extLst/>
        </p:spPr>
        <p:txBody>
          <a:bodyPr wrap="non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a typeface="MS PGothic" panose="020B0600070205080204" pitchFamily="34" charset="-128"/>
            </a:endParaRPr>
          </a:p>
        </p:txBody>
      </p:sp>
      <p:cxnSp>
        <p:nvCxnSpPr>
          <p:cNvPr id="60" name="Straight Connector 3">
            <a:extLst>
              <a:ext uri="{FF2B5EF4-FFF2-40B4-BE49-F238E27FC236}">
                <a16:creationId xmlns:a16="http://schemas.microsoft.com/office/drawing/2014/main" id="{522DA8AD-3D11-4DF4-9DD7-E37DD14D1CB3}"/>
              </a:ext>
            </a:extLst>
          </p:cNvPr>
          <p:cNvCxnSpPr>
            <a:cxnSpLocks noChangeShapeType="1"/>
          </p:cNvCxnSpPr>
          <p:nvPr/>
        </p:nvCxnSpPr>
        <p:spPr bwMode="auto">
          <a:xfrm flipH="1">
            <a:off x="996724" y="5602288"/>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39">
            <a:extLst>
              <a:ext uri="{FF2B5EF4-FFF2-40B4-BE49-F238E27FC236}">
                <a16:creationId xmlns:a16="http://schemas.microsoft.com/office/drawing/2014/main" id="{A41B7447-246C-40B0-934F-E6E830C650BD}"/>
              </a:ext>
            </a:extLst>
          </p:cNvPr>
          <p:cNvCxnSpPr>
            <a:cxnSpLocks noChangeShapeType="1"/>
          </p:cNvCxnSpPr>
          <p:nvPr/>
        </p:nvCxnSpPr>
        <p:spPr bwMode="auto">
          <a:xfrm flipH="1">
            <a:off x="996724" y="4873626"/>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41">
            <a:extLst>
              <a:ext uri="{FF2B5EF4-FFF2-40B4-BE49-F238E27FC236}">
                <a16:creationId xmlns:a16="http://schemas.microsoft.com/office/drawing/2014/main" id="{742E87DC-D228-44DC-9519-4422775AA05E}"/>
              </a:ext>
            </a:extLst>
          </p:cNvPr>
          <p:cNvCxnSpPr>
            <a:cxnSpLocks noChangeShapeType="1"/>
          </p:cNvCxnSpPr>
          <p:nvPr/>
        </p:nvCxnSpPr>
        <p:spPr bwMode="auto">
          <a:xfrm flipH="1">
            <a:off x="996724" y="4144963"/>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43">
            <a:extLst>
              <a:ext uri="{FF2B5EF4-FFF2-40B4-BE49-F238E27FC236}">
                <a16:creationId xmlns:a16="http://schemas.microsoft.com/office/drawing/2014/main" id="{45AE85EF-F95C-4F8F-B7A9-8186E8762C29}"/>
              </a:ext>
            </a:extLst>
          </p:cNvPr>
          <p:cNvCxnSpPr>
            <a:cxnSpLocks noChangeShapeType="1"/>
          </p:cNvCxnSpPr>
          <p:nvPr/>
        </p:nvCxnSpPr>
        <p:spPr bwMode="auto">
          <a:xfrm flipH="1">
            <a:off x="996724" y="3414713"/>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4" name="Straight Connector 45">
            <a:extLst>
              <a:ext uri="{FF2B5EF4-FFF2-40B4-BE49-F238E27FC236}">
                <a16:creationId xmlns:a16="http://schemas.microsoft.com/office/drawing/2014/main" id="{5429FA93-C77F-4F84-AA96-C61ADBAF3E5D}"/>
              </a:ext>
            </a:extLst>
          </p:cNvPr>
          <p:cNvCxnSpPr>
            <a:cxnSpLocks noChangeShapeType="1"/>
          </p:cNvCxnSpPr>
          <p:nvPr/>
        </p:nvCxnSpPr>
        <p:spPr bwMode="auto">
          <a:xfrm flipH="1">
            <a:off x="996724" y="2686051"/>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50">
            <a:extLst>
              <a:ext uri="{FF2B5EF4-FFF2-40B4-BE49-F238E27FC236}">
                <a16:creationId xmlns:a16="http://schemas.microsoft.com/office/drawing/2014/main" id="{4E1D2DCC-4A58-49CC-8EDD-BBE346433484}"/>
              </a:ext>
            </a:extLst>
          </p:cNvPr>
          <p:cNvCxnSpPr>
            <a:cxnSpLocks noChangeShapeType="1"/>
          </p:cNvCxnSpPr>
          <p:nvPr/>
        </p:nvCxnSpPr>
        <p:spPr bwMode="auto">
          <a:xfrm flipH="1">
            <a:off x="996724" y="1957388"/>
            <a:ext cx="698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66" name="TextBox 30">
            <a:extLst>
              <a:ext uri="{FF2B5EF4-FFF2-40B4-BE49-F238E27FC236}">
                <a16:creationId xmlns:a16="http://schemas.microsoft.com/office/drawing/2014/main" id="{4729BFE2-61C9-4CEA-886D-DD525311E0D7}"/>
              </a:ext>
            </a:extLst>
          </p:cNvPr>
          <p:cNvSpPr txBox="1">
            <a:spLocks noChangeArrowheads="1"/>
          </p:cNvSpPr>
          <p:nvPr/>
        </p:nvSpPr>
        <p:spPr bwMode="auto">
          <a:xfrm>
            <a:off x="495074" y="2511426"/>
            <a:ext cx="577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80</a:t>
            </a:r>
          </a:p>
        </p:txBody>
      </p:sp>
      <p:sp>
        <p:nvSpPr>
          <p:cNvPr id="67" name="TextBox 30">
            <a:extLst>
              <a:ext uri="{FF2B5EF4-FFF2-40B4-BE49-F238E27FC236}">
                <a16:creationId xmlns:a16="http://schemas.microsoft.com/office/drawing/2014/main" id="{D874687D-0E9E-4126-958F-A6FBFED44432}"/>
              </a:ext>
            </a:extLst>
          </p:cNvPr>
          <p:cNvSpPr txBox="1">
            <a:spLocks noChangeArrowheads="1"/>
          </p:cNvSpPr>
          <p:nvPr/>
        </p:nvSpPr>
        <p:spPr bwMode="auto">
          <a:xfrm>
            <a:off x="495074" y="3240088"/>
            <a:ext cx="577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60</a:t>
            </a:r>
          </a:p>
        </p:txBody>
      </p:sp>
      <p:sp>
        <p:nvSpPr>
          <p:cNvPr id="68" name="TextBox 30">
            <a:extLst>
              <a:ext uri="{FF2B5EF4-FFF2-40B4-BE49-F238E27FC236}">
                <a16:creationId xmlns:a16="http://schemas.microsoft.com/office/drawing/2014/main" id="{806B46DD-F300-4786-B90A-D88D60D5CA2A}"/>
              </a:ext>
            </a:extLst>
          </p:cNvPr>
          <p:cNvSpPr txBox="1">
            <a:spLocks noChangeArrowheads="1"/>
          </p:cNvSpPr>
          <p:nvPr/>
        </p:nvSpPr>
        <p:spPr bwMode="auto">
          <a:xfrm>
            <a:off x="495074" y="3968751"/>
            <a:ext cx="577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40</a:t>
            </a:r>
          </a:p>
        </p:txBody>
      </p:sp>
      <p:sp>
        <p:nvSpPr>
          <p:cNvPr id="69" name="TextBox 30">
            <a:extLst>
              <a:ext uri="{FF2B5EF4-FFF2-40B4-BE49-F238E27FC236}">
                <a16:creationId xmlns:a16="http://schemas.microsoft.com/office/drawing/2014/main" id="{5587E468-1683-46B4-BAD8-6E5D5CE6F84B}"/>
              </a:ext>
            </a:extLst>
          </p:cNvPr>
          <p:cNvSpPr txBox="1">
            <a:spLocks noChangeArrowheads="1"/>
          </p:cNvSpPr>
          <p:nvPr/>
        </p:nvSpPr>
        <p:spPr bwMode="auto">
          <a:xfrm>
            <a:off x="495074" y="4697413"/>
            <a:ext cx="577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20</a:t>
            </a:r>
          </a:p>
        </p:txBody>
      </p:sp>
      <p:cxnSp>
        <p:nvCxnSpPr>
          <p:cNvPr id="70" name="Straight Connector 60">
            <a:extLst>
              <a:ext uri="{FF2B5EF4-FFF2-40B4-BE49-F238E27FC236}">
                <a16:creationId xmlns:a16="http://schemas.microsoft.com/office/drawing/2014/main" id="{9E5576BF-9A41-4FA2-828F-56E4FB90CEC2}"/>
              </a:ext>
            </a:extLst>
          </p:cNvPr>
          <p:cNvCxnSpPr>
            <a:cxnSpLocks noChangeShapeType="1"/>
          </p:cNvCxnSpPr>
          <p:nvPr/>
        </p:nvCxnSpPr>
        <p:spPr bwMode="auto">
          <a:xfrm rot="5400000" flipH="1">
            <a:off x="1021330"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61">
            <a:extLst>
              <a:ext uri="{FF2B5EF4-FFF2-40B4-BE49-F238E27FC236}">
                <a16:creationId xmlns:a16="http://schemas.microsoft.com/office/drawing/2014/main" id="{082DD386-30B3-4972-9820-5D0D051E7714}"/>
              </a:ext>
            </a:extLst>
          </p:cNvPr>
          <p:cNvCxnSpPr>
            <a:cxnSpLocks noChangeShapeType="1"/>
          </p:cNvCxnSpPr>
          <p:nvPr/>
        </p:nvCxnSpPr>
        <p:spPr bwMode="auto">
          <a:xfrm rot="5400000" flipH="1">
            <a:off x="2378642"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2" name="Straight Connector 63">
            <a:extLst>
              <a:ext uri="{FF2B5EF4-FFF2-40B4-BE49-F238E27FC236}">
                <a16:creationId xmlns:a16="http://schemas.microsoft.com/office/drawing/2014/main" id="{49DC610D-6D09-4FD9-856A-EAF38A0797EB}"/>
              </a:ext>
            </a:extLst>
          </p:cNvPr>
          <p:cNvCxnSpPr>
            <a:cxnSpLocks noChangeShapeType="1"/>
          </p:cNvCxnSpPr>
          <p:nvPr/>
        </p:nvCxnSpPr>
        <p:spPr bwMode="auto">
          <a:xfrm rot="5400000" flipH="1">
            <a:off x="3735955"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3" name="Straight Connector 65">
            <a:extLst>
              <a:ext uri="{FF2B5EF4-FFF2-40B4-BE49-F238E27FC236}">
                <a16:creationId xmlns:a16="http://schemas.microsoft.com/office/drawing/2014/main" id="{B227F316-9C2F-43AE-8A01-8F695D1E61FA}"/>
              </a:ext>
            </a:extLst>
          </p:cNvPr>
          <p:cNvCxnSpPr>
            <a:cxnSpLocks noChangeShapeType="1"/>
          </p:cNvCxnSpPr>
          <p:nvPr/>
        </p:nvCxnSpPr>
        <p:spPr bwMode="auto">
          <a:xfrm rot="5400000" flipH="1">
            <a:off x="5093267"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67">
            <a:extLst>
              <a:ext uri="{FF2B5EF4-FFF2-40B4-BE49-F238E27FC236}">
                <a16:creationId xmlns:a16="http://schemas.microsoft.com/office/drawing/2014/main" id="{B6AB47D9-E72D-4E6C-B95C-1EAF363CB30C}"/>
              </a:ext>
            </a:extLst>
          </p:cNvPr>
          <p:cNvCxnSpPr>
            <a:cxnSpLocks noChangeShapeType="1"/>
          </p:cNvCxnSpPr>
          <p:nvPr/>
        </p:nvCxnSpPr>
        <p:spPr bwMode="auto">
          <a:xfrm rot="5400000" flipH="1">
            <a:off x="6450580"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69">
            <a:extLst>
              <a:ext uri="{FF2B5EF4-FFF2-40B4-BE49-F238E27FC236}">
                <a16:creationId xmlns:a16="http://schemas.microsoft.com/office/drawing/2014/main" id="{2AC5B044-ECB6-4EA4-BBA6-C98B8473881E}"/>
              </a:ext>
            </a:extLst>
          </p:cNvPr>
          <p:cNvCxnSpPr>
            <a:cxnSpLocks noChangeShapeType="1"/>
          </p:cNvCxnSpPr>
          <p:nvPr/>
        </p:nvCxnSpPr>
        <p:spPr bwMode="auto">
          <a:xfrm rot="5400000" flipH="1">
            <a:off x="7807892" y="5623720"/>
            <a:ext cx="650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76" name="TextBox 79">
            <a:extLst>
              <a:ext uri="{FF2B5EF4-FFF2-40B4-BE49-F238E27FC236}">
                <a16:creationId xmlns:a16="http://schemas.microsoft.com/office/drawing/2014/main" id="{B09B5ABD-8B61-4AB0-9716-FF944CE6FADB}"/>
              </a:ext>
            </a:extLst>
          </p:cNvPr>
          <p:cNvSpPr txBox="1">
            <a:spLocks noChangeArrowheads="1"/>
          </p:cNvSpPr>
          <p:nvPr/>
        </p:nvSpPr>
        <p:spPr bwMode="auto">
          <a:xfrm>
            <a:off x="6265636" y="5618163"/>
            <a:ext cx="4587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80</a:t>
            </a:r>
          </a:p>
        </p:txBody>
      </p:sp>
      <p:sp>
        <p:nvSpPr>
          <p:cNvPr id="77" name="TextBox 79">
            <a:extLst>
              <a:ext uri="{FF2B5EF4-FFF2-40B4-BE49-F238E27FC236}">
                <a16:creationId xmlns:a16="http://schemas.microsoft.com/office/drawing/2014/main" id="{1708B2C8-9BE1-4C25-AE21-E0706BFA14A5}"/>
              </a:ext>
            </a:extLst>
          </p:cNvPr>
          <p:cNvSpPr txBox="1">
            <a:spLocks noChangeArrowheads="1"/>
          </p:cNvSpPr>
          <p:nvPr/>
        </p:nvSpPr>
        <p:spPr bwMode="auto">
          <a:xfrm>
            <a:off x="4903561" y="5618163"/>
            <a:ext cx="4603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60</a:t>
            </a:r>
          </a:p>
        </p:txBody>
      </p:sp>
      <p:sp>
        <p:nvSpPr>
          <p:cNvPr id="78" name="TextBox 79">
            <a:extLst>
              <a:ext uri="{FF2B5EF4-FFF2-40B4-BE49-F238E27FC236}">
                <a16:creationId xmlns:a16="http://schemas.microsoft.com/office/drawing/2014/main" id="{D9C950C8-3D3C-4D18-B1FE-0B8A8A3DC68F}"/>
              </a:ext>
            </a:extLst>
          </p:cNvPr>
          <p:cNvSpPr txBox="1">
            <a:spLocks noChangeArrowheads="1"/>
          </p:cNvSpPr>
          <p:nvPr/>
        </p:nvSpPr>
        <p:spPr bwMode="auto">
          <a:xfrm>
            <a:off x="3543074" y="5618163"/>
            <a:ext cx="4603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40</a:t>
            </a:r>
          </a:p>
        </p:txBody>
      </p:sp>
      <p:sp>
        <p:nvSpPr>
          <p:cNvPr id="79" name="TextBox 79">
            <a:extLst>
              <a:ext uri="{FF2B5EF4-FFF2-40B4-BE49-F238E27FC236}">
                <a16:creationId xmlns:a16="http://schemas.microsoft.com/office/drawing/2014/main" id="{7C20C4E4-F79D-4FE0-81A7-720517FD689F}"/>
              </a:ext>
            </a:extLst>
          </p:cNvPr>
          <p:cNvSpPr txBox="1">
            <a:spLocks noChangeArrowheads="1"/>
          </p:cNvSpPr>
          <p:nvPr/>
        </p:nvSpPr>
        <p:spPr bwMode="auto">
          <a:xfrm>
            <a:off x="2182586" y="5618163"/>
            <a:ext cx="4587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20</a:t>
            </a:r>
          </a:p>
        </p:txBody>
      </p:sp>
      <p:sp>
        <p:nvSpPr>
          <p:cNvPr id="80" name="TextBox 78">
            <a:extLst>
              <a:ext uri="{FF2B5EF4-FFF2-40B4-BE49-F238E27FC236}">
                <a16:creationId xmlns:a16="http://schemas.microsoft.com/office/drawing/2014/main" id="{4AFE8AE3-CF5B-4C1D-A7AB-B37AF20F1C5D}"/>
              </a:ext>
            </a:extLst>
          </p:cNvPr>
          <p:cNvSpPr txBox="1">
            <a:spLocks noChangeArrowheads="1"/>
          </p:cNvSpPr>
          <p:nvPr/>
        </p:nvSpPr>
        <p:spPr bwMode="auto">
          <a:xfrm>
            <a:off x="896711" y="5608638"/>
            <a:ext cx="312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r" eaLnBrk="1" hangingPunct="1">
              <a:lnSpc>
                <a:spcPct val="100000"/>
              </a:lnSpc>
              <a:spcBef>
                <a:spcPct val="35000"/>
              </a:spcBef>
              <a:spcAft>
                <a:spcPct val="25000"/>
              </a:spcAft>
              <a:buClr>
                <a:schemeClr val="folHlink"/>
              </a:buClr>
              <a:buFont typeface="Arial" panose="020B0604020202020204" pitchFamily="34" charset="0"/>
              <a:buNone/>
            </a:pPr>
            <a:r>
              <a:rPr lang="en-US" altLang="en-US" sz="1600" b="0" dirty="0">
                <a:solidFill>
                  <a:schemeClr val="tx1"/>
                </a:solidFill>
                <a:ea typeface="MS PGothic" panose="020B0600070205080204" pitchFamily="34" charset="-128"/>
              </a:rPr>
              <a:t>0</a:t>
            </a:r>
          </a:p>
        </p:txBody>
      </p:sp>
      <p:grpSp>
        <p:nvGrpSpPr>
          <p:cNvPr id="81" name="Group 1">
            <a:extLst>
              <a:ext uri="{FF2B5EF4-FFF2-40B4-BE49-F238E27FC236}">
                <a16:creationId xmlns:a16="http://schemas.microsoft.com/office/drawing/2014/main" id="{1E459620-188B-461E-9FC9-CE2F14630FDB}"/>
              </a:ext>
            </a:extLst>
          </p:cNvPr>
          <p:cNvGrpSpPr>
            <a:grpSpLocks/>
          </p:cNvGrpSpPr>
          <p:nvPr/>
        </p:nvGrpSpPr>
        <p:grpSpPr bwMode="auto">
          <a:xfrm>
            <a:off x="6119586" y="4667251"/>
            <a:ext cx="2673350" cy="454024"/>
            <a:chOff x="6294438" y="6212112"/>
            <a:chExt cx="2673350" cy="453800"/>
          </a:xfrm>
        </p:grpSpPr>
        <p:pic>
          <p:nvPicPr>
            <p:cNvPr id="82" name="Picture 10">
              <a:extLst>
                <a:ext uri="{FF2B5EF4-FFF2-40B4-BE49-F238E27FC236}">
                  <a16:creationId xmlns:a16="http://schemas.microsoft.com/office/drawing/2014/main" id="{265062ED-7359-4C5D-BDF4-5A811EBB4A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225" y="6212112"/>
              <a:ext cx="569913" cy="18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Rectangle 8">
              <a:extLst>
                <a:ext uri="{FF2B5EF4-FFF2-40B4-BE49-F238E27FC236}">
                  <a16:creationId xmlns:a16="http://schemas.microsoft.com/office/drawing/2014/main" id="{7C75BC54-4D22-431A-A318-A2789042EA7F}"/>
                </a:ext>
              </a:extLst>
            </p:cNvPr>
            <p:cNvSpPr>
              <a:spLocks noChangeArrowheads="1"/>
            </p:cNvSpPr>
            <p:nvPr/>
          </p:nvSpPr>
          <p:spPr bwMode="auto">
            <a:xfrm>
              <a:off x="6294438" y="6357937"/>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lumMod val="10000"/>
                    </a:schemeClr>
                  </a:solidFill>
                  <a:ea typeface="MS PGothic" panose="020B0600070205080204" pitchFamily="34" charset="-128"/>
                </a:rPr>
                <a:t>Slide credit: </a:t>
              </a:r>
              <a:r>
                <a:rPr lang="en-US" altLang="en-US" sz="1400" b="0" dirty="0">
                  <a:solidFill>
                    <a:schemeClr val="bg2">
                      <a:lumMod val="10000"/>
                    </a:schemeClr>
                  </a:solidFill>
                  <a:ea typeface="MS PGothic" panose="020B0600070205080204" pitchFamily="34" charset="-128"/>
                  <a:hlinkClick r:id="rId3"/>
                </a:rPr>
                <a:t>clinicaloptions.com</a:t>
              </a:r>
              <a:endParaRPr lang="en-US" altLang="en-US" sz="1400" b="0" dirty="0">
                <a:solidFill>
                  <a:schemeClr val="bg2">
                    <a:lumMod val="10000"/>
                  </a:schemeClr>
                </a:solidFill>
                <a:ea typeface="MS PGothic" panose="020B0600070205080204" pitchFamily="34" charset="-128"/>
              </a:endParaRPr>
            </a:p>
          </p:txBody>
        </p:sp>
      </p:grpSp>
      <p:sp>
        <p:nvSpPr>
          <p:cNvPr id="84" name="Text Box 11">
            <a:extLst>
              <a:ext uri="{FF2B5EF4-FFF2-40B4-BE49-F238E27FC236}">
                <a16:creationId xmlns:a16="http://schemas.microsoft.com/office/drawing/2014/main" id="{C0EFEF73-C773-40D3-92F2-73138A33820C}"/>
              </a:ext>
            </a:extLst>
          </p:cNvPr>
          <p:cNvSpPr txBox="1">
            <a:spLocks noChangeArrowheads="1"/>
          </p:cNvSpPr>
          <p:nvPr/>
        </p:nvSpPr>
        <p:spPr bwMode="auto">
          <a:xfrm>
            <a:off x="364897" y="5918201"/>
            <a:ext cx="952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35000"/>
              </a:spcBef>
              <a:spcAft>
                <a:spcPct val="25000"/>
              </a:spcAft>
              <a:buClr>
                <a:schemeClr val="folHlink"/>
              </a:buClr>
              <a:buFont typeface="Wingdings" panose="05000000000000000000" pitchFamily="2" charset="2"/>
              <a:buNone/>
            </a:pPr>
            <a:r>
              <a:rPr lang="en-US" altLang="en-US" sz="1400" b="0" dirty="0">
                <a:solidFill>
                  <a:schemeClr val="tx1"/>
                </a:solidFill>
                <a:ea typeface="MS PGothic" panose="020B0600070205080204" pitchFamily="34" charset="-128"/>
              </a:rPr>
              <a:t>*Reduction in HIV incidence vs control. </a:t>
            </a:r>
            <a:r>
              <a:rPr lang="en-US" altLang="en-US" sz="1400" baseline="30000" dirty="0">
                <a:solidFill>
                  <a:schemeClr val="tx1"/>
                </a:solidFill>
                <a:ea typeface="MS PGothic" panose="020B0600070205080204" pitchFamily="34" charset="-128"/>
              </a:rPr>
              <a:t>†</a:t>
            </a:r>
            <a:r>
              <a:rPr lang="en-US" altLang="en-US" sz="1400" b="0" dirty="0">
                <a:solidFill>
                  <a:schemeClr val="tx1"/>
                </a:solidFill>
                <a:ea typeface="MS PGothic" panose="020B0600070205080204" pitchFamily="34" charset="-128"/>
              </a:rPr>
              <a:t>Based on pill counts or the detection of study drug in plasma. </a:t>
            </a:r>
          </a:p>
        </p:txBody>
      </p:sp>
      <p:sp>
        <p:nvSpPr>
          <p:cNvPr id="85" name="TextBox 59">
            <a:extLst>
              <a:ext uri="{FF2B5EF4-FFF2-40B4-BE49-F238E27FC236}">
                <a16:creationId xmlns:a16="http://schemas.microsoft.com/office/drawing/2014/main" id="{57B3935B-4A66-4DB8-B9C3-C4C5BB823A52}"/>
              </a:ext>
            </a:extLst>
          </p:cNvPr>
          <p:cNvSpPr txBox="1">
            <a:spLocks noChangeArrowheads="1"/>
          </p:cNvSpPr>
          <p:nvPr/>
        </p:nvSpPr>
        <p:spPr bwMode="auto">
          <a:xfrm>
            <a:off x="3899203" y="2255685"/>
            <a:ext cx="3467100" cy="831850"/>
          </a:xfrm>
          <a:prstGeom prst="rect">
            <a:avLst/>
          </a:prstGeom>
          <a:noFill/>
          <a:ln>
            <a:noFill/>
          </a:ln>
          <a:extLst>
            <a:ext uri="{909E8E84-426E-40dd-AFC4-6F175D3DCCD1}"/>
            <a:ext uri="{91240B29-F687-4f45-9708-019B960494DF}"/>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35000"/>
              </a:spcBef>
              <a:spcAft>
                <a:spcPct val="25000"/>
              </a:spcAft>
              <a:buClr>
                <a:schemeClr val="folHlink"/>
              </a:buClr>
              <a:buFont typeface="Arial" panose="020B0604020202020204" pitchFamily="34" charset="0"/>
              <a:buNone/>
              <a:defRPr/>
            </a:pPr>
            <a:r>
              <a:rPr lang="en-US" altLang="en-US" sz="1600" dirty="0">
                <a:solidFill>
                  <a:schemeClr val="accent3"/>
                </a:solidFill>
              </a:rPr>
              <a:t>Partners PrEP</a:t>
            </a:r>
            <a:r>
              <a:rPr lang="en-US" altLang="en-US" sz="1600" baseline="30000" dirty="0">
                <a:solidFill>
                  <a:schemeClr val="accent3"/>
                </a:solidFill>
              </a:rPr>
              <a:t>[5]</a:t>
            </a:r>
            <a:br>
              <a:rPr lang="en-US" altLang="en-US" sz="1600" dirty="0">
                <a:solidFill>
                  <a:schemeClr val="tx1"/>
                </a:solidFill>
              </a:rPr>
            </a:br>
            <a:r>
              <a:rPr lang="en-US" altLang="en-US" sz="1600" b="0" dirty="0">
                <a:solidFill>
                  <a:schemeClr val="tx1"/>
                </a:solidFill>
              </a:rPr>
              <a:t>Efficacy 75%</a:t>
            </a:r>
            <a:br>
              <a:rPr lang="en-US" altLang="en-US" sz="1600" b="0" dirty="0">
                <a:solidFill>
                  <a:schemeClr val="tx1"/>
                </a:solidFill>
              </a:rPr>
            </a:br>
            <a:r>
              <a:rPr lang="en-US" altLang="en-US" sz="1600" b="0" dirty="0">
                <a:solidFill>
                  <a:schemeClr val="tx1"/>
                </a:solidFill>
              </a:rPr>
              <a:t>Adherence 81%</a:t>
            </a:r>
            <a:endParaRPr lang="en-US" altLang="en-US" sz="1600" dirty="0">
              <a:solidFill>
                <a:schemeClr val="tx1"/>
              </a:solidFill>
            </a:endParaRPr>
          </a:p>
        </p:txBody>
      </p:sp>
    </p:spTree>
    <p:extLst>
      <p:ext uri="{BB962C8B-B14F-4D97-AF65-F5344CB8AC3E}">
        <p14:creationId xmlns:p14="http://schemas.microsoft.com/office/powerpoint/2010/main" val="308603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929664-0E80-47BC-83D6-731FD2256FA9}"/>
              </a:ext>
            </a:extLst>
          </p:cNvPr>
          <p:cNvSpPr>
            <a:spLocks noGrp="1"/>
          </p:cNvSpPr>
          <p:nvPr>
            <p:ph type="title"/>
          </p:nvPr>
        </p:nvSpPr>
        <p:spPr/>
        <p:txBody>
          <a:bodyPr/>
          <a:lstStyle/>
          <a:p>
            <a:r>
              <a:rPr lang="pt-BR" dirty="0" err="1"/>
              <a:t>Goal</a:t>
            </a:r>
            <a:r>
              <a:rPr lang="pt-BR" dirty="0"/>
              <a:t> </a:t>
            </a:r>
            <a:r>
              <a:rPr lang="pt-BR" dirty="0" err="1"/>
              <a:t>of</a:t>
            </a:r>
            <a:r>
              <a:rPr lang="pt-BR" dirty="0"/>
              <a:t> </a:t>
            </a:r>
            <a:r>
              <a:rPr lang="pt-BR" dirty="0" err="1"/>
              <a:t>this</a:t>
            </a:r>
            <a:r>
              <a:rPr lang="pt-BR" dirty="0"/>
              <a:t> </a:t>
            </a:r>
            <a:r>
              <a:rPr lang="pt-BR" dirty="0" err="1"/>
              <a:t>Study</a:t>
            </a:r>
            <a:endParaRPr lang="pt-BR" dirty="0"/>
          </a:p>
        </p:txBody>
      </p:sp>
      <p:sp>
        <p:nvSpPr>
          <p:cNvPr id="3" name="Espaço Reservado para Conteúdo 2">
            <a:extLst>
              <a:ext uri="{FF2B5EF4-FFF2-40B4-BE49-F238E27FC236}">
                <a16:creationId xmlns:a16="http://schemas.microsoft.com/office/drawing/2014/main" id="{9882FD8E-4BF0-46CF-9715-9C6A15A8E9F3}"/>
              </a:ext>
            </a:extLst>
          </p:cNvPr>
          <p:cNvSpPr>
            <a:spLocks noGrp="1"/>
          </p:cNvSpPr>
          <p:nvPr>
            <p:ph idx="1"/>
          </p:nvPr>
        </p:nvSpPr>
        <p:spPr>
          <a:xfrm>
            <a:off x="457200" y="1852127"/>
            <a:ext cx="8229600" cy="4525963"/>
          </a:xfrm>
        </p:spPr>
        <p:txBody>
          <a:bodyPr/>
          <a:lstStyle/>
          <a:p>
            <a:pPr marL="0" indent="0" algn="just">
              <a:buNone/>
            </a:pPr>
            <a:r>
              <a:rPr lang="en-US" dirty="0"/>
              <a:t>We examined the concordance between three adherence measures in relation to protective drug levels among participants at week  48 in the </a:t>
            </a:r>
            <a:r>
              <a:rPr lang="en-US" dirty="0" err="1"/>
              <a:t>PrEP</a:t>
            </a:r>
            <a:r>
              <a:rPr lang="en-US" dirty="0"/>
              <a:t> </a:t>
            </a:r>
            <a:r>
              <a:rPr lang="en-US" dirty="0" err="1"/>
              <a:t>Brasil</a:t>
            </a:r>
            <a:r>
              <a:rPr lang="en-US" dirty="0"/>
              <a:t> Study.</a:t>
            </a:r>
            <a:endParaRPr lang="pt-BR" dirty="0"/>
          </a:p>
          <a:p>
            <a:endParaRPr lang="pt-BR" dirty="0"/>
          </a:p>
        </p:txBody>
      </p:sp>
    </p:spTree>
    <p:extLst>
      <p:ext uri="{BB962C8B-B14F-4D97-AF65-F5344CB8AC3E}">
        <p14:creationId xmlns:p14="http://schemas.microsoft.com/office/powerpoint/2010/main" val="369624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8CEC4-79F1-4BF9-9C10-4E93E0631783}"/>
              </a:ext>
            </a:extLst>
          </p:cNvPr>
          <p:cNvSpPr>
            <a:spLocks noGrp="1"/>
          </p:cNvSpPr>
          <p:nvPr>
            <p:ph type="title"/>
          </p:nvPr>
        </p:nvSpPr>
        <p:spPr/>
        <p:txBody>
          <a:bodyPr>
            <a:normAutofit/>
          </a:bodyPr>
          <a:lstStyle/>
          <a:p>
            <a:r>
              <a:rPr lang="en-US" dirty="0" err="1"/>
              <a:t>PrEP</a:t>
            </a:r>
            <a:r>
              <a:rPr lang="en-US" dirty="0"/>
              <a:t> </a:t>
            </a:r>
            <a:r>
              <a:rPr lang="en-US" dirty="0" err="1"/>
              <a:t>Brasil</a:t>
            </a:r>
            <a:r>
              <a:rPr lang="en-US" dirty="0"/>
              <a:t> </a:t>
            </a:r>
            <a:r>
              <a:rPr lang="en-US" dirty="0" err="1"/>
              <a:t>Demostration</a:t>
            </a:r>
            <a:r>
              <a:rPr lang="en-US" dirty="0"/>
              <a:t> Study</a:t>
            </a:r>
            <a:endParaRPr lang="pt-BR" dirty="0"/>
          </a:p>
        </p:txBody>
      </p:sp>
      <p:sp>
        <p:nvSpPr>
          <p:cNvPr id="3" name="Espaço Reservado para Conteúdo 2">
            <a:extLst>
              <a:ext uri="{FF2B5EF4-FFF2-40B4-BE49-F238E27FC236}">
                <a16:creationId xmlns:a16="http://schemas.microsoft.com/office/drawing/2014/main" id="{82929682-4DC5-45BA-8DD8-5EE7D5D216E2}"/>
              </a:ext>
            </a:extLst>
          </p:cNvPr>
          <p:cNvSpPr>
            <a:spLocks noGrp="1"/>
          </p:cNvSpPr>
          <p:nvPr>
            <p:ph idx="1"/>
          </p:nvPr>
        </p:nvSpPr>
        <p:spPr/>
        <p:txBody>
          <a:bodyPr>
            <a:normAutofit/>
          </a:bodyPr>
          <a:lstStyle/>
          <a:p>
            <a:pPr algn="just"/>
            <a:r>
              <a:rPr lang="en-US" dirty="0"/>
              <a:t>Prospective, multicenter, open-label demonstration study</a:t>
            </a:r>
          </a:p>
          <a:p>
            <a:pPr algn="just"/>
            <a:endParaRPr lang="pt-BR" sz="1000" dirty="0"/>
          </a:p>
          <a:p>
            <a:pPr algn="just"/>
            <a:r>
              <a:rPr lang="en-US" dirty="0"/>
              <a:t>MSM and TGW at higher risk for HIV infection (48 Weeks)</a:t>
            </a:r>
          </a:p>
          <a:p>
            <a:pPr algn="just"/>
            <a:endParaRPr lang="en-US" sz="1000" dirty="0"/>
          </a:p>
          <a:p>
            <a:pPr algn="just"/>
            <a:r>
              <a:rPr lang="en-US" dirty="0"/>
              <a:t>Brazilian Public Health System context</a:t>
            </a:r>
          </a:p>
          <a:p>
            <a:pPr algn="just"/>
            <a:endParaRPr lang="en-US" sz="1000" dirty="0"/>
          </a:p>
          <a:p>
            <a:pPr algn="just"/>
            <a:r>
              <a:rPr lang="pt-BR" dirty="0" err="1"/>
              <a:t>Conducted</a:t>
            </a:r>
            <a:r>
              <a:rPr lang="pt-BR" dirty="0"/>
              <a:t> </a:t>
            </a:r>
            <a:r>
              <a:rPr lang="pt-BR" dirty="0" err="1"/>
              <a:t>at</a:t>
            </a:r>
            <a:r>
              <a:rPr lang="pt-BR" dirty="0"/>
              <a:t> </a:t>
            </a:r>
            <a:r>
              <a:rPr lang="pt-BR" dirty="0" err="1"/>
              <a:t>three</a:t>
            </a:r>
            <a:r>
              <a:rPr lang="pt-BR" dirty="0"/>
              <a:t> </a:t>
            </a:r>
            <a:r>
              <a:rPr lang="pt-BR" dirty="0" err="1"/>
              <a:t>reference</a:t>
            </a:r>
            <a:r>
              <a:rPr lang="pt-BR" dirty="0"/>
              <a:t> centers for HIV </a:t>
            </a:r>
            <a:r>
              <a:rPr lang="pt-BR" dirty="0" err="1"/>
              <a:t>prevention</a:t>
            </a:r>
            <a:r>
              <a:rPr lang="pt-BR" dirty="0"/>
              <a:t> </a:t>
            </a:r>
            <a:r>
              <a:rPr lang="pt-BR" dirty="0" err="1"/>
              <a:t>and</a:t>
            </a:r>
            <a:r>
              <a:rPr lang="pt-BR" dirty="0"/>
              <a:t> </a:t>
            </a:r>
            <a:r>
              <a:rPr lang="pt-BR" dirty="0" err="1"/>
              <a:t>care</a:t>
            </a:r>
            <a:endParaRPr lang="pt-BR" dirty="0"/>
          </a:p>
        </p:txBody>
      </p:sp>
    </p:spTree>
    <p:extLst>
      <p:ext uri="{BB962C8B-B14F-4D97-AF65-F5344CB8AC3E}">
        <p14:creationId xmlns:p14="http://schemas.microsoft.com/office/powerpoint/2010/main" val="93112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08A90A-8A4D-4B39-884C-DD416918C6C6}"/>
              </a:ext>
            </a:extLst>
          </p:cNvPr>
          <p:cNvSpPr>
            <a:spLocks noGrp="1"/>
          </p:cNvSpPr>
          <p:nvPr>
            <p:ph type="title"/>
          </p:nvPr>
        </p:nvSpPr>
        <p:spPr/>
        <p:txBody>
          <a:bodyPr/>
          <a:lstStyle/>
          <a:p>
            <a:r>
              <a:rPr lang="pt-BR" dirty="0" err="1"/>
              <a:t>Adherence</a:t>
            </a:r>
            <a:r>
              <a:rPr lang="pt-BR" dirty="0"/>
              <a:t> </a:t>
            </a:r>
            <a:r>
              <a:rPr lang="pt-BR" dirty="0" err="1"/>
              <a:t>Measures</a:t>
            </a:r>
            <a:endParaRPr lang="pt-BR" dirty="0"/>
          </a:p>
        </p:txBody>
      </p:sp>
      <p:sp>
        <p:nvSpPr>
          <p:cNvPr id="3" name="Espaço Reservado para Conteúdo 2">
            <a:extLst>
              <a:ext uri="{FF2B5EF4-FFF2-40B4-BE49-F238E27FC236}">
                <a16:creationId xmlns:a16="http://schemas.microsoft.com/office/drawing/2014/main" id="{C5BB90DB-3960-4352-A2A4-78B722944AAA}"/>
              </a:ext>
            </a:extLst>
          </p:cNvPr>
          <p:cNvSpPr>
            <a:spLocks noGrp="1"/>
          </p:cNvSpPr>
          <p:nvPr>
            <p:ph idx="1"/>
          </p:nvPr>
        </p:nvSpPr>
        <p:spPr/>
        <p:txBody>
          <a:bodyPr>
            <a:normAutofit fontScale="92500" lnSpcReduction="20000"/>
          </a:bodyPr>
          <a:lstStyle/>
          <a:p>
            <a:r>
              <a:rPr lang="en-US" b="1" dirty="0"/>
              <a:t>Pill count: </a:t>
            </a:r>
            <a:r>
              <a:rPr lang="en-US" dirty="0"/>
              <a:t>number of tablets dispensed in prior visit minus tablets returned at study visit, divided by the days between the two visits (90-days).  </a:t>
            </a:r>
            <a:endParaRPr lang="pt-BR" dirty="0"/>
          </a:p>
          <a:p>
            <a:pPr marL="0" indent="0">
              <a:buNone/>
            </a:pPr>
            <a:r>
              <a:rPr lang="pt-BR" dirty="0"/>
              <a:t> </a:t>
            </a:r>
          </a:p>
          <a:p>
            <a:r>
              <a:rPr lang="en-US" b="1" dirty="0"/>
              <a:t>Self-report: </a:t>
            </a:r>
            <a:r>
              <a:rPr lang="en-US" dirty="0"/>
              <a:t>in-person interview (30-days recall)</a:t>
            </a:r>
          </a:p>
          <a:p>
            <a:endParaRPr lang="pt-BR" dirty="0"/>
          </a:p>
          <a:p>
            <a:r>
              <a:rPr lang="pt-BR" b="1" dirty="0"/>
              <a:t>MPR: </a:t>
            </a:r>
            <a:r>
              <a:rPr lang="pt-BR" dirty="0"/>
              <a:t> </a:t>
            </a:r>
            <a:r>
              <a:rPr lang="en-US" dirty="0"/>
              <a:t> ratio of days “covered” by a dispensation relative to the total number of days between visits (90-days)</a:t>
            </a:r>
            <a:endParaRPr lang="pt-BR" dirty="0"/>
          </a:p>
          <a:p>
            <a:endParaRPr lang="pt-BR" dirty="0"/>
          </a:p>
          <a:p>
            <a:endParaRPr lang="pt-BR" dirty="0"/>
          </a:p>
        </p:txBody>
      </p:sp>
      <p:sp>
        <p:nvSpPr>
          <p:cNvPr id="4" name="Seta: para Baixo 3">
            <a:extLst>
              <a:ext uri="{FF2B5EF4-FFF2-40B4-BE49-F238E27FC236}">
                <a16:creationId xmlns:a16="http://schemas.microsoft.com/office/drawing/2014/main" id="{9CC11103-EC49-4AE9-BC8C-0A44A5087EA0}"/>
              </a:ext>
            </a:extLst>
          </p:cNvPr>
          <p:cNvSpPr/>
          <p:nvPr/>
        </p:nvSpPr>
        <p:spPr>
          <a:xfrm rot="16200000">
            <a:off x="3138419" y="1098200"/>
            <a:ext cx="778693" cy="154092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82121AA1-3163-49F5-A109-9EAFCA8CECF4}"/>
              </a:ext>
            </a:extLst>
          </p:cNvPr>
          <p:cNvSpPr/>
          <p:nvPr/>
        </p:nvSpPr>
        <p:spPr>
          <a:xfrm>
            <a:off x="4677708" y="1295930"/>
            <a:ext cx="3778898" cy="20434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a:t>Estimates of pill used assumed that all pills were taken from unreturned bottles.</a:t>
            </a:r>
            <a:endParaRPr lang="pt-BR" sz="3200" dirty="0"/>
          </a:p>
        </p:txBody>
      </p:sp>
      <p:sp>
        <p:nvSpPr>
          <p:cNvPr id="6" name="Seta: para Baixo 5">
            <a:extLst>
              <a:ext uri="{FF2B5EF4-FFF2-40B4-BE49-F238E27FC236}">
                <a16:creationId xmlns:a16="http://schemas.microsoft.com/office/drawing/2014/main" id="{6EC4FE76-7AA4-4E61-AE77-9549B09A29D5}"/>
              </a:ext>
            </a:extLst>
          </p:cNvPr>
          <p:cNvSpPr/>
          <p:nvPr/>
        </p:nvSpPr>
        <p:spPr>
          <a:xfrm rot="16200000">
            <a:off x="2517246" y="4218880"/>
            <a:ext cx="778693" cy="154092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Retângulo 6">
            <a:extLst>
              <a:ext uri="{FF2B5EF4-FFF2-40B4-BE49-F238E27FC236}">
                <a16:creationId xmlns:a16="http://schemas.microsoft.com/office/drawing/2014/main" id="{55392EA9-447F-4515-ADBD-D065BC573D95}"/>
              </a:ext>
            </a:extLst>
          </p:cNvPr>
          <p:cNvSpPr/>
          <p:nvPr/>
        </p:nvSpPr>
        <p:spPr>
          <a:xfrm>
            <a:off x="4039759" y="4251710"/>
            <a:ext cx="4767943" cy="20434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457200" indent="-457200" algn="just">
              <a:buFont typeface="Arial" panose="020B0604020202020204" pitchFamily="34" charset="0"/>
              <a:buChar char="•"/>
            </a:pPr>
            <a:r>
              <a:rPr lang="en-US" sz="2900" dirty="0"/>
              <a:t>MPR values  ≥ 1.00 indicate 100% coverage or higher </a:t>
            </a:r>
          </a:p>
          <a:p>
            <a:pPr marL="457200" indent="-457200" algn="just">
              <a:buFont typeface="Arial" panose="020B0604020202020204" pitchFamily="34" charset="0"/>
              <a:buChar char="•"/>
            </a:pPr>
            <a:r>
              <a:rPr lang="en-US" sz="2900" dirty="0"/>
              <a:t>MPR &lt;  1.00 reflect days uncovered by study drug. </a:t>
            </a:r>
            <a:endParaRPr lang="pt-BR" sz="2900" dirty="0"/>
          </a:p>
        </p:txBody>
      </p:sp>
    </p:spTree>
    <p:extLst>
      <p:ext uri="{BB962C8B-B14F-4D97-AF65-F5344CB8AC3E}">
        <p14:creationId xmlns:p14="http://schemas.microsoft.com/office/powerpoint/2010/main" val="142097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5510-AE6F-4CAC-B88F-4C6AC34F02FB}"/>
              </a:ext>
            </a:extLst>
          </p:cNvPr>
          <p:cNvSpPr>
            <a:spLocks noGrp="1"/>
          </p:cNvSpPr>
          <p:nvPr>
            <p:ph type="title"/>
          </p:nvPr>
        </p:nvSpPr>
        <p:spPr>
          <a:xfrm>
            <a:off x="457200" y="160336"/>
            <a:ext cx="8229600" cy="1143000"/>
          </a:xfrm>
        </p:spPr>
        <p:txBody>
          <a:bodyPr/>
          <a:lstStyle/>
          <a:p>
            <a:r>
              <a:rPr lang="pt-BR" dirty="0"/>
              <a:t>TFV-DP </a:t>
            </a:r>
            <a:r>
              <a:rPr lang="pt-BR" dirty="0" err="1"/>
              <a:t>levels</a:t>
            </a:r>
            <a:endParaRPr lang="pt-BR" dirty="0"/>
          </a:p>
        </p:txBody>
      </p:sp>
      <p:sp>
        <p:nvSpPr>
          <p:cNvPr id="3" name="Espaço Reservado para Conteúdo 2">
            <a:extLst>
              <a:ext uri="{FF2B5EF4-FFF2-40B4-BE49-F238E27FC236}">
                <a16:creationId xmlns:a16="http://schemas.microsoft.com/office/drawing/2014/main" id="{A03AC354-5BD5-44C7-ADBF-088CCA44F78B}"/>
              </a:ext>
            </a:extLst>
          </p:cNvPr>
          <p:cNvSpPr>
            <a:spLocks noGrp="1"/>
          </p:cNvSpPr>
          <p:nvPr>
            <p:ph idx="1"/>
          </p:nvPr>
        </p:nvSpPr>
        <p:spPr>
          <a:xfrm>
            <a:off x="431800" y="1313581"/>
            <a:ext cx="8229600" cy="4525963"/>
          </a:xfrm>
        </p:spPr>
        <p:txBody>
          <a:bodyPr>
            <a:normAutofit/>
          </a:bodyPr>
          <a:lstStyle/>
          <a:p>
            <a:pPr algn="just"/>
            <a:r>
              <a:rPr lang="en-US" b="1" dirty="0"/>
              <a:t>DBS</a:t>
            </a:r>
            <a:r>
              <a:rPr lang="en-US" dirty="0"/>
              <a:t> were collected for TFV-DP assessments from all participants</a:t>
            </a:r>
          </a:p>
          <a:p>
            <a:pPr algn="just"/>
            <a:endParaRPr lang="en-US" sz="1000" dirty="0"/>
          </a:p>
          <a:p>
            <a:pPr algn="just"/>
            <a:r>
              <a:rPr lang="pt-BR" dirty="0"/>
              <a:t>TFV-DP  </a:t>
            </a:r>
            <a:r>
              <a:rPr lang="pt-BR" dirty="0" err="1"/>
              <a:t>were</a:t>
            </a:r>
            <a:r>
              <a:rPr lang="pt-BR" dirty="0"/>
              <a:t> </a:t>
            </a:r>
            <a:r>
              <a:rPr lang="pt-BR" dirty="0" err="1"/>
              <a:t>measured</a:t>
            </a:r>
            <a:r>
              <a:rPr lang="pt-BR" dirty="0"/>
              <a:t> </a:t>
            </a:r>
            <a:r>
              <a:rPr lang="pt-BR" dirty="0" err="1"/>
              <a:t>using</a:t>
            </a:r>
            <a:r>
              <a:rPr lang="pt-BR" dirty="0"/>
              <a:t> </a:t>
            </a:r>
            <a:r>
              <a:rPr lang="en-US" dirty="0"/>
              <a:t>LC-MS/MS </a:t>
            </a:r>
            <a:r>
              <a:rPr lang="pt-BR" dirty="0" err="1"/>
              <a:t>at</a:t>
            </a:r>
            <a:r>
              <a:rPr lang="pt-BR" dirty="0"/>
              <a:t> </a:t>
            </a:r>
            <a:r>
              <a:rPr lang="pt-BR" dirty="0" err="1"/>
              <a:t>the</a:t>
            </a:r>
            <a:r>
              <a:rPr lang="pt-BR" dirty="0"/>
              <a:t> </a:t>
            </a:r>
            <a:r>
              <a:rPr lang="pt-BR" dirty="0" err="1"/>
              <a:t>University</a:t>
            </a:r>
            <a:r>
              <a:rPr lang="pt-BR" dirty="0"/>
              <a:t> </a:t>
            </a:r>
            <a:r>
              <a:rPr lang="pt-BR" dirty="0" err="1"/>
              <a:t>of</a:t>
            </a:r>
            <a:r>
              <a:rPr lang="pt-BR" dirty="0"/>
              <a:t> Colorado Antiviral </a:t>
            </a:r>
            <a:r>
              <a:rPr lang="pt-BR" dirty="0" err="1"/>
              <a:t>Pharmacology</a:t>
            </a:r>
            <a:r>
              <a:rPr lang="pt-BR" dirty="0"/>
              <a:t> </a:t>
            </a:r>
            <a:r>
              <a:rPr lang="pt-BR" dirty="0" err="1"/>
              <a:t>Laboratory</a:t>
            </a:r>
            <a:r>
              <a:rPr lang="pt-BR" dirty="0"/>
              <a:t> (USA) </a:t>
            </a:r>
            <a:r>
              <a:rPr lang="pt-BR" dirty="0" err="1"/>
              <a:t>with</a:t>
            </a:r>
            <a:r>
              <a:rPr lang="pt-BR" dirty="0"/>
              <a:t> standard procedures</a:t>
            </a:r>
          </a:p>
          <a:p>
            <a:pPr algn="just"/>
            <a:endParaRPr lang="pt-BR" sz="1000" dirty="0"/>
          </a:p>
          <a:p>
            <a:pPr algn="just"/>
            <a:r>
              <a:rPr lang="pt-BR" dirty="0"/>
              <a:t>TFV-DP in DBS </a:t>
            </a:r>
            <a:r>
              <a:rPr lang="en-US" dirty="0"/>
              <a:t>has a half-life of 17 days</a:t>
            </a:r>
            <a:endParaRPr lang="pt-BR" dirty="0"/>
          </a:p>
          <a:p>
            <a:pPr algn="just"/>
            <a:endParaRPr lang="pt-BR" dirty="0"/>
          </a:p>
        </p:txBody>
      </p:sp>
      <p:sp>
        <p:nvSpPr>
          <p:cNvPr id="4" name="Text Box 3">
            <a:extLst>
              <a:ext uri="{FF2B5EF4-FFF2-40B4-BE49-F238E27FC236}">
                <a16:creationId xmlns:a16="http://schemas.microsoft.com/office/drawing/2014/main" id="{7698CE27-297A-4A4F-9A54-AD7EE41E06AA}"/>
              </a:ext>
            </a:extLst>
          </p:cNvPr>
          <p:cNvSpPr txBox="1">
            <a:spLocks noChangeArrowheads="1"/>
          </p:cNvSpPr>
          <p:nvPr/>
        </p:nvSpPr>
        <p:spPr bwMode="auto">
          <a:xfrm>
            <a:off x="431800" y="5672138"/>
            <a:ext cx="8255000" cy="22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panose="020B0604020202020204" pitchFamily="34" charset="0"/>
                <a:ea typeface="MS PGothic" panose="020B0600070205080204" pitchFamily="34" charset="-128"/>
              </a:defRPr>
            </a:lvl9pPr>
          </a:lstStyle>
          <a:p>
            <a:r>
              <a:rPr lang="fr-FR" altLang="pt-BR" sz="1000" dirty="0">
                <a:solidFill>
                  <a:schemeClr val="tx1"/>
                </a:solidFill>
              </a:rPr>
              <a:t>Anderson, P. L. et al. Sci. Transl. Med. 4, 151ra125-151ra125 (2012).</a:t>
            </a:r>
          </a:p>
          <a:p>
            <a:r>
              <a:rPr lang="fr-FR" altLang="pt-BR" sz="1000" dirty="0">
                <a:solidFill>
                  <a:schemeClr val="tx1"/>
                </a:solidFill>
              </a:rPr>
              <a:t>Castillo-Mancilla, J. R. et al. AIDS Res. Hum. Retroviruses 2, 384-390 (2013). </a:t>
            </a:r>
          </a:p>
          <a:p>
            <a:r>
              <a:rPr lang="fr-FR" altLang="pt-BR" sz="1000" dirty="0">
                <a:solidFill>
                  <a:schemeClr val="tx1"/>
                </a:solidFill>
              </a:rPr>
              <a:t>Grant, R. M. et al. The Lancet Infectious Diseases 14, 820–829 (2014).</a:t>
            </a:r>
          </a:p>
          <a:p>
            <a:r>
              <a:rPr lang="fr-FR" altLang="pt-BR" sz="1000" dirty="0">
                <a:solidFill>
                  <a:schemeClr val="tx1"/>
                </a:solidFill>
              </a:rPr>
              <a:t>Zheng, J.-H. et al. J Pharm Biomed Anal 122, 16–20 (2016).</a:t>
            </a:r>
          </a:p>
          <a:p>
            <a:r>
              <a:rPr lang="en-US" altLang="pt-BR" sz="1000" dirty="0">
                <a:solidFill>
                  <a:schemeClr val="tx1"/>
                </a:solidFill>
              </a:rPr>
              <a:t> </a:t>
            </a:r>
          </a:p>
        </p:txBody>
      </p:sp>
    </p:spTree>
    <p:extLst>
      <p:ext uri="{BB962C8B-B14F-4D97-AF65-F5344CB8AC3E}">
        <p14:creationId xmlns:p14="http://schemas.microsoft.com/office/powerpoint/2010/main" val="105637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39AD4-9E7F-4CC6-A27F-9CCE52447BA2}"/>
              </a:ext>
            </a:extLst>
          </p:cNvPr>
          <p:cNvSpPr>
            <a:spLocks noGrp="1"/>
          </p:cNvSpPr>
          <p:nvPr>
            <p:ph type="title"/>
          </p:nvPr>
        </p:nvSpPr>
        <p:spPr/>
        <p:txBody>
          <a:bodyPr>
            <a:normAutofit fontScale="90000"/>
          </a:bodyPr>
          <a:lstStyle/>
          <a:p>
            <a:r>
              <a:rPr lang="en-US" dirty="0"/>
              <a:t>Adherence interpretation from drug level data </a:t>
            </a:r>
            <a:endParaRPr lang="pt-BR" dirty="0"/>
          </a:p>
        </p:txBody>
      </p:sp>
      <p:graphicFrame>
        <p:nvGraphicFramePr>
          <p:cNvPr id="4" name="Espaço Reservado para Conteúdo 3">
            <a:extLst>
              <a:ext uri="{FF2B5EF4-FFF2-40B4-BE49-F238E27FC236}">
                <a16:creationId xmlns:a16="http://schemas.microsoft.com/office/drawing/2014/main" id="{42E9A4F8-2BC0-47B3-A195-5C9F3848812A}"/>
              </a:ext>
            </a:extLst>
          </p:cNvPr>
          <p:cNvGraphicFramePr>
            <a:graphicFrameLocks noGrp="1"/>
          </p:cNvGraphicFramePr>
          <p:nvPr>
            <p:ph idx="1"/>
            <p:extLst>
              <p:ext uri="{D42A27DB-BD31-4B8C-83A1-F6EECF244321}">
                <p14:modId xmlns:p14="http://schemas.microsoft.com/office/powerpoint/2010/main" val="813234159"/>
              </p:ext>
            </p:extLst>
          </p:nvPr>
        </p:nvGraphicFramePr>
        <p:xfrm>
          <a:off x="765110" y="1783191"/>
          <a:ext cx="7921690" cy="3840138"/>
        </p:xfrm>
        <a:graphic>
          <a:graphicData uri="http://schemas.openxmlformats.org/drawingml/2006/table">
            <a:tbl>
              <a:tblPr firstRow="1" firstCol="1" bandRow="1">
                <a:tableStyleId>{5C22544A-7EE6-4342-B048-85BDC9FD1C3A}</a:tableStyleId>
              </a:tblPr>
              <a:tblGrid>
                <a:gridCol w="4012369">
                  <a:extLst>
                    <a:ext uri="{9D8B030D-6E8A-4147-A177-3AD203B41FA5}">
                      <a16:colId xmlns:a16="http://schemas.microsoft.com/office/drawing/2014/main" val="4240737858"/>
                    </a:ext>
                  </a:extLst>
                </a:gridCol>
                <a:gridCol w="3909321">
                  <a:extLst>
                    <a:ext uri="{9D8B030D-6E8A-4147-A177-3AD203B41FA5}">
                      <a16:colId xmlns:a16="http://schemas.microsoft.com/office/drawing/2014/main" val="2081094965"/>
                    </a:ext>
                  </a:extLst>
                </a:gridCol>
              </a:tblGrid>
              <a:tr h="981384">
                <a:tc>
                  <a:txBody>
                    <a:bodyPr/>
                    <a:lstStyle/>
                    <a:p>
                      <a:pPr algn="ctr">
                        <a:lnSpc>
                          <a:spcPct val="107000"/>
                        </a:lnSpc>
                        <a:spcAft>
                          <a:spcPts val="0"/>
                        </a:spcAft>
                      </a:pPr>
                      <a:r>
                        <a:rPr lang="pt-BR" sz="2900" dirty="0">
                          <a:effectLst/>
                        </a:rPr>
                        <a:t>TVF-DP </a:t>
                      </a:r>
                      <a:r>
                        <a:rPr lang="pt-BR" sz="2900" dirty="0" err="1">
                          <a:effectLst/>
                        </a:rPr>
                        <a:t>Concentration</a:t>
                      </a:r>
                      <a:r>
                        <a:rPr lang="pt-BR" sz="2900" dirty="0">
                          <a:effectLst/>
                        </a:rPr>
                        <a:t> (</a:t>
                      </a:r>
                      <a:r>
                        <a:rPr lang="pt-BR" sz="2900" dirty="0" err="1">
                          <a:effectLst/>
                        </a:rPr>
                        <a:t>fmol</a:t>
                      </a:r>
                      <a:r>
                        <a:rPr lang="pt-BR" sz="2900" dirty="0">
                          <a:effectLst/>
                        </a:rPr>
                        <a:t>/</a:t>
                      </a:r>
                      <a:r>
                        <a:rPr lang="pt-BR" sz="2900" dirty="0" err="1">
                          <a:effectLst/>
                        </a:rPr>
                        <a:t>punch</a:t>
                      </a:r>
                      <a:r>
                        <a:rPr lang="pt-BR" sz="2900" dirty="0">
                          <a:effectLst/>
                        </a:rPr>
                        <a:t>)</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t-BR" sz="2900" dirty="0" err="1">
                          <a:effectLst/>
                        </a:rPr>
                        <a:t>PrEP</a:t>
                      </a:r>
                      <a:r>
                        <a:rPr lang="pt-BR" sz="2900" dirty="0">
                          <a:effectLst/>
                        </a:rPr>
                        <a:t> </a:t>
                      </a:r>
                      <a:r>
                        <a:rPr lang="pt-BR" sz="2900" dirty="0" err="1">
                          <a:effectLst/>
                        </a:rPr>
                        <a:t>intake</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143259"/>
                  </a:ext>
                </a:extLst>
              </a:tr>
              <a:tr h="479608">
                <a:tc>
                  <a:txBody>
                    <a:bodyPr/>
                    <a:lstStyle/>
                    <a:p>
                      <a:pPr>
                        <a:lnSpc>
                          <a:spcPct val="107000"/>
                        </a:lnSpc>
                        <a:spcAft>
                          <a:spcPts val="0"/>
                        </a:spcAft>
                      </a:pPr>
                      <a:r>
                        <a:rPr lang="pt-BR" sz="2900">
                          <a:effectLst/>
                        </a:rPr>
                        <a:t>&lt; 350 fmol/punch</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900">
                          <a:effectLst/>
                        </a:rPr>
                        <a:t>&lt; 2 doses/week</a:t>
                      </a:r>
                      <a:endParaRPr lang="pt-B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9600220"/>
                  </a:ext>
                </a:extLst>
              </a:tr>
              <a:tr h="981384">
                <a:tc>
                  <a:txBody>
                    <a:bodyPr/>
                    <a:lstStyle/>
                    <a:p>
                      <a:pPr>
                        <a:lnSpc>
                          <a:spcPct val="107000"/>
                        </a:lnSpc>
                        <a:spcAft>
                          <a:spcPts val="0"/>
                        </a:spcAft>
                      </a:pPr>
                      <a:r>
                        <a:rPr lang="pt-BR" sz="2900" dirty="0">
                          <a:effectLst/>
                        </a:rPr>
                        <a:t>≥ 350-699 </a:t>
                      </a:r>
                      <a:r>
                        <a:rPr lang="pt-BR" sz="2900" dirty="0" err="1">
                          <a:effectLst/>
                        </a:rPr>
                        <a:t>fmol</a:t>
                      </a:r>
                      <a:r>
                        <a:rPr lang="pt-BR" sz="2900" dirty="0">
                          <a:effectLst/>
                        </a:rPr>
                        <a:t>/</a:t>
                      </a:r>
                      <a:r>
                        <a:rPr lang="pt-BR" sz="2900" dirty="0" err="1">
                          <a:effectLst/>
                        </a:rPr>
                        <a:t>punch</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900" dirty="0">
                          <a:effectLst/>
                        </a:rPr>
                        <a:t>2-3 doses/</a:t>
                      </a:r>
                      <a:r>
                        <a:rPr lang="pt-BR" sz="2900" dirty="0" err="1">
                          <a:effectLst/>
                        </a:rPr>
                        <a:t>week</a:t>
                      </a:r>
                      <a:r>
                        <a:rPr lang="pt-BR" sz="2900" dirty="0">
                          <a:effectLst/>
                        </a:rPr>
                        <a:t> – </a:t>
                      </a:r>
                      <a:r>
                        <a:rPr lang="pt-BR" sz="2900" dirty="0" err="1">
                          <a:effectLst/>
                        </a:rPr>
                        <a:t>Protective</a:t>
                      </a:r>
                      <a:r>
                        <a:rPr lang="pt-BR" sz="2900" dirty="0">
                          <a:effectLst/>
                        </a:rPr>
                        <a:t> </a:t>
                      </a:r>
                      <a:r>
                        <a:rPr lang="pt-BR" sz="2900" dirty="0" err="1">
                          <a:effectLst/>
                        </a:rPr>
                        <a:t>level</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9964624"/>
                  </a:ext>
                </a:extLst>
              </a:tr>
              <a:tr h="981384">
                <a:tc>
                  <a:txBody>
                    <a:bodyPr/>
                    <a:lstStyle/>
                    <a:p>
                      <a:pPr>
                        <a:lnSpc>
                          <a:spcPct val="107000"/>
                        </a:lnSpc>
                        <a:spcAft>
                          <a:spcPts val="0"/>
                        </a:spcAft>
                      </a:pPr>
                      <a:r>
                        <a:rPr lang="pt-BR" sz="2900" dirty="0">
                          <a:effectLst/>
                        </a:rPr>
                        <a:t>≥ 700 </a:t>
                      </a:r>
                      <a:r>
                        <a:rPr lang="pt-BR" sz="2900" dirty="0" err="1">
                          <a:effectLst/>
                        </a:rPr>
                        <a:t>fmol</a:t>
                      </a:r>
                      <a:r>
                        <a:rPr lang="pt-BR" sz="2900" dirty="0">
                          <a:effectLst/>
                        </a:rPr>
                        <a:t>/</a:t>
                      </a:r>
                      <a:r>
                        <a:rPr lang="pt-BR" sz="2900" dirty="0" err="1">
                          <a:effectLst/>
                        </a:rPr>
                        <a:t>punch</a:t>
                      </a:r>
                      <a:endParaRPr lang="pt-B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t-BR" sz="2900" b="1" dirty="0">
                          <a:solidFill>
                            <a:srgbClr val="EF4129"/>
                          </a:solidFill>
                          <a:effectLst/>
                        </a:rPr>
                        <a:t>≥4 doses/</a:t>
                      </a:r>
                      <a:r>
                        <a:rPr lang="pt-BR" sz="2900" b="1" dirty="0" err="1">
                          <a:solidFill>
                            <a:srgbClr val="EF4129"/>
                          </a:solidFill>
                          <a:effectLst/>
                        </a:rPr>
                        <a:t>week</a:t>
                      </a:r>
                      <a:r>
                        <a:rPr lang="pt-BR" sz="2900" b="1" dirty="0">
                          <a:solidFill>
                            <a:srgbClr val="EF4129"/>
                          </a:solidFill>
                          <a:effectLst/>
                        </a:rPr>
                        <a:t> – </a:t>
                      </a:r>
                      <a:r>
                        <a:rPr lang="pt-BR" sz="2900" b="1" dirty="0" err="1">
                          <a:solidFill>
                            <a:srgbClr val="EF4129"/>
                          </a:solidFill>
                          <a:effectLst/>
                        </a:rPr>
                        <a:t>Highly</a:t>
                      </a:r>
                      <a:r>
                        <a:rPr lang="pt-BR" sz="2900" b="1" dirty="0">
                          <a:solidFill>
                            <a:srgbClr val="EF4129"/>
                          </a:solidFill>
                          <a:effectLst/>
                        </a:rPr>
                        <a:t> </a:t>
                      </a:r>
                      <a:r>
                        <a:rPr lang="pt-BR" sz="2900" b="1" dirty="0" err="1">
                          <a:solidFill>
                            <a:srgbClr val="EF4129"/>
                          </a:solidFill>
                          <a:effectLst/>
                        </a:rPr>
                        <a:t>Protective</a:t>
                      </a:r>
                      <a:r>
                        <a:rPr lang="pt-BR" sz="2900" b="1" dirty="0">
                          <a:solidFill>
                            <a:srgbClr val="EF4129"/>
                          </a:solidFill>
                          <a:effectLst/>
                        </a:rPr>
                        <a:t> </a:t>
                      </a:r>
                      <a:r>
                        <a:rPr lang="pt-BR" sz="2900" b="1" dirty="0" err="1">
                          <a:solidFill>
                            <a:srgbClr val="EF4129"/>
                          </a:solidFill>
                          <a:effectLst/>
                        </a:rPr>
                        <a:t>level</a:t>
                      </a:r>
                      <a:r>
                        <a:rPr lang="pt-BR" sz="2900" b="1" dirty="0">
                          <a:solidFill>
                            <a:srgbClr val="EF4129"/>
                          </a:solidFill>
                          <a:effectLst/>
                        </a:rPr>
                        <a:t> (High </a:t>
                      </a:r>
                      <a:r>
                        <a:rPr lang="pt-BR" sz="2900" b="1" dirty="0" err="1">
                          <a:solidFill>
                            <a:srgbClr val="EF4129"/>
                          </a:solidFill>
                          <a:effectLst/>
                        </a:rPr>
                        <a:t>Adherence</a:t>
                      </a:r>
                      <a:r>
                        <a:rPr lang="pt-BR" sz="2900" b="1" dirty="0">
                          <a:solidFill>
                            <a:srgbClr val="EF4129"/>
                          </a:solidFill>
                          <a:effectLst/>
                        </a:rPr>
                        <a:t>)</a:t>
                      </a:r>
                      <a:endParaRPr lang="pt-BR" sz="1100" b="1" dirty="0">
                        <a:solidFill>
                          <a:srgbClr val="EF412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808328"/>
                  </a:ext>
                </a:extLst>
              </a:tr>
            </a:tbl>
          </a:graphicData>
        </a:graphic>
      </p:graphicFrame>
      <p:sp>
        <p:nvSpPr>
          <p:cNvPr id="3" name="Retângulo 2">
            <a:extLst>
              <a:ext uri="{FF2B5EF4-FFF2-40B4-BE49-F238E27FC236}">
                <a16:creationId xmlns:a16="http://schemas.microsoft.com/office/drawing/2014/main" id="{62E00E6F-65C2-46A1-8BB7-D313A169A684}"/>
              </a:ext>
            </a:extLst>
          </p:cNvPr>
          <p:cNvSpPr/>
          <p:nvPr/>
        </p:nvSpPr>
        <p:spPr>
          <a:xfrm>
            <a:off x="765110" y="5988482"/>
            <a:ext cx="8229600" cy="400110"/>
          </a:xfrm>
          <a:prstGeom prst="rect">
            <a:avLst/>
          </a:prstGeom>
        </p:spPr>
        <p:txBody>
          <a:bodyPr wrap="square">
            <a:spAutoFit/>
          </a:bodyPr>
          <a:lstStyle/>
          <a:p>
            <a:r>
              <a:rPr lang="da-DK" altLang="pt-BR" sz="1000" i="1" dirty="0"/>
              <a:t>Anderson, P. L. et al. Sci. Transl. Med. 4, 151ra125 (2012).</a:t>
            </a:r>
            <a:endParaRPr lang="fr-FR" altLang="pt-BR" sz="1000" i="1" dirty="0"/>
          </a:p>
          <a:p>
            <a:r>
              <a:rPr lang="fr-FR" altLang="pt-BR" sz="1000" i="1" dirty="0"/>
              <a:t>Grant, R. M. et al. The Lancet Infectious Diseases 14, 820–829 (2014).</a:t>
            </a:r>
            <a:endParaRPr lang="en-US" altLang="pt-BR" sz="1000" i="1" dirty="0"/>
          </a:p>
        </p:txBody>
      </p:sp>
    </p:spTree>
    <p:extLst>
      <p:ext uri="{BB962C8B-B14F-4D97-AF65-F5344CB8AC3E}">
        <p14:creationId xmlns:p14="http://schemas.microsoft.com/office/powerpoint/2010/main" val="3930605652"/>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8858</TotalTime>
  <Words>1063</Words>
  <Application>Microsoft Office PowerPoint</Application>
  <PresentationFormat>Apresentação na tela (4:3)</PresentationFormat>
  <Paragraphs>192</Paragraphs>
  <Slides>17</Slides>
  <Notes>2</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17</vt:i4>
      </vt:variant>
    </vt:vector>
  </HeadingPairs>
  <TitlesOfParts>
    <vt:vector size="26" baseType="lpstr">
      <vt:lpstr>MS PGothic</vt:lpstr>
      <vt:lpstr>Abadi</vt:lpstr>
      <vt:lpstr>Arial</vt:lpstr>
      <vt:lpstr>Calibri</vt:lpstr>
      <vt:lpstr>Raleway</vt:lpstr>
      <vt:lpstr>Roboto</vt:lpstr>
      <vt:lpstr>Times New Roman</vt:lpstr>
      <vt:lpstr>Wingdings</vt:lpstr>
      <vt:lpstr>AIDS 2016_Template</vt:lpstr>
      <vt:lpstr>Comparison of measures of adherence to HIV pre-exposure prophylaxis (PrEP) among men who have sex with men (MSM) and transgender women (TGW): results from the PrEP Brasil study (TUAC0303)</vt:lpstr>
      <vt:lpstr>Disclosure</vt:lpstr>
      <vt:lpstr>Background </vt:lpstr>
      <vt:lpstr>Effectiveness of TDF/FTC PrEP Improves With Adherence</vt:lpstr>
      <vt:lpstr>Goal of this Study</vt:lpstr>
      <vt:lpstr>PrEP Brasil Demostration Study</vt:lpstr>
      <vt:lpstr>Adherence Measures</vt:lpstr>
      <vt:lpstr>TFV-DP levels</vt:lpstr>
      <vt:lpstr>Adherence interpretation from drug level data </vt:lpstr>
      <vt:lpstr>Statistical Analyses </vt:lpstr>
      <vt:lpstr>Results – Adherence Measures</vt:lpstr>
      <vt:lpstr>Accuracy of the Adherence Measures</vt:lpstr>
      <vt:lpstr>Other Open Label Studies</vt:lpstr>
      <vt:lpstr>Predictive values</vt:lpstr>
      <vt:lpstr>Comparing the performances of the different adherence measures* </vt:lpstr>
      <vt:lpstr>Summary</vt:lpstr>
      <vt:lpstr>Acknowledgements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luana marins</cp:lastModifiedBy>
  <cp:revision>213</cp:revision>
  <cp:lastPrinted>2017-01-16T15:31:13Z</cp:lastPrinted>
  <dcterms:created xsi:type="dcterms:W3CDTF">2017-01-13T09:09:35Z</dcterms:created>
  <dcterms:modified xsi:type="dcterms:W3CDTF">2018-07-19T03:00:57Z</dcterms:modified>
</cp:coreProperties>
</file>